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6858000" cx="12192000"/>
  <p:notesSz cx="6858000" cy="9144000"/>
  <p:embeddedFontLst>
    <p:embeddedFont>
      <p:font typeface="Corbel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A4C2F8A8-95A8-4784-9BED-FE3E9AF44628}">
  <a:tblStyle styleId="{A4C2F8A8-95A8-4784-9BED-FE3E9AF44628}" styleName="Table_0">
    <a:wholeTbl>
      <a:tcTxStyle b="off" i="off">
        <a:font>
          <a:latin typeface="Corbel"/>
          <a:ea typeface="Corbel"/>
          <a:cs typeface="Corbel"/>
        </a:font>
        <a:schemeClr val="dk1"/>
      </a:tcTxStyle>
      <a:tcStyle>
        <a:tcBdr>
          <a:lef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fill>
          <a:solidFill>
            <a:srgbClr val="E7EEF3"/>
          </a:solidFill>
        </a:fill>
      </a:tcStyle>
    </a:band1H>
    <a:band2H>
      <a:tcTxStyle/>
    </a:band2H>
    <a:band1V>
      <a:tcTxStyle/>
      <a:tcStyle>
        <a:fill>
          <a:solidFill>
            <a:srgbClr val="E7EEF3"/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l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orbel"/>
          <a:ea typeface="Corbel"/>
          <a:cs typeface="Corbel"/>
        </a:font>
        <a:schemeClr val="lt1"/>
      </a:tcTxStyle>
      <a:tcStyle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78945786-69CB-4319-9516-EBAA80AECED1}" styleName="Table_1">
    <a:wholeTbl>
      <a:tcTxStyle b="off" i="off">
        <a:font>
          <a:latin typeface="Corbel"/>
          <a:ea typeface="Corbel"/>
          <a:cs typeface="Corbel"/>
        </a:font>
        <a:schemeClr val="dk1"/>
      </a:tcTxStyle>
      <a:tcStyle>
        <a:tcBdr>
          <a:lef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6">
              <a:alpha val="40000"/>
            </a:schemeClr>
          </a:solidFill>
        </a:fill>
      </a:tcStyle>
    </a:band1H>
    <a:band2H>
      <a:tcTxStyle/>
    </a:band2H>
    <a:band1V>
      <a:tcTxStyle/>
      <a:tcStyle>
        <a:tcBdr>
          <a:top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TxStyle/>
    </a:band2V>
    <a:lastCol>
      <a:tcTxStyle b="on" i="off"/>
      <a:tcStyle>
        <a:tcBdr>
          <a:lef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lastCol>
    <a:firstCol>
      <a:tcTxStyle b="on" i="off"/>
      <a:tcStyle>
        <a:tcBdr>
          <a:lef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firstCol>
    <a:lastRow>
      <a:tcTxStyle b="on" i="off"/>
      <a:tcStyle>
        <a:tcBdr>
          <a:lef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orbel"/>
          <a:ea typeface="Corbel"/>
          <a:cs typeface="Corbel"/>
        </a:font>
        <a:schemeClr val="lt1"/>
      </a:tcTxStyle>
      <a:tcStyle>
        <a:tcBdr>
          <a:lef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6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accent6"/>
          </a:solidFill>
        </a:fill>
      </a:tcStyle>
    </a:firstRow>
    <a:neCell>
      <a:tcTxStyle/>
    </a:neCell>
    <a:nwCell>
      <a:tcTxStyle/>
    </a:nwCell>
  </a:tblStyle>
  <a:tblStyle styleId="{6B2298EE-42DC-461D-988A-8F6A73374E12}" styleName="Table_2">
    <a:wholeTbl>
      <a:tcTxStyle b="off" i="off">
        <a:font>
          <a:latin typeface="Corbel"/>
          <a:ea typeface="Corbel"/>
          <a:cs typeface="Corbel"/>
        </a:font>
        <a:schemeClr val="dk1"/>
      </a:tcTxStyle>
      <a:tcStyle>
        <a:tcBdr>
          <a:lef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>
          <a:top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</a:tcBdr>
      </a:tcStyle>
    </a:band1H>
    <a:band2H>
      <a:tcTxStyle/>
    </a:band2H>
    <a:band1V>
      <a:tcTxStyle/>
      <a:tcStyle>
        <a:tcBdr>
          <a:lef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</a:tcBdr>
      </a:tcStyle>
    </a:band1V>
    <a:band2V>
      <a:tcTxStyle/>
      <a:tcStyle>
        <a:tcBdr>
          <a:lef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</a:tcBdr>
      </a:tcStyle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</a:tcBdr>
      </a:tcStyle>
    </a:lastRow>
    <a:seCell>
      <a:tcTxStyle/>
    </a:seCell>
    <a:swCell>
      <a:tcTxStyle/>
    </a:swCell>
    <a:firstRow>
      <a:tcTxStyle b="on" i="off">
        <a:font>
          <a:latin typeface="Corbel"/>
          <a:ea typeface="Corbel"/>
          <a:cs typeface="Corbel"/>
        </a:font>
        <a:schemeClr val="lt1"/>
      </a:tcTxStyle>
      <a:tcStyle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54E91B52-05AD-40D5-8432-E5C4B374BD6D}" styleName="Table_3">
    <a:wholeTbl>
      <a:tcTxStyle b="off" i="off">
        <a:font>
          <a:latin typeface="Corbel"/>
          <a:ea typeface="Corbel"/>
          <a:cs typeface="Corbel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2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accent2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127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  <a:tblStyle styleId="{E3A1F505-0167-44BA-B8CD-DC87CD2D0370}" styleName="Table_4">
    <a:wholeTbl>
      <a:tcTxStyle b="off" i="off">
        <a:font>
          <a:latin typeface="Corbel"/>
          <a:ea typeface="Corbel"/>
          <a:cs typeface="Corbe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EEF3"/>
          </a:solidFill>
        </a:fill>
      </a:tcStyle>
    </a:wholeTbl>
    <a:band1H>
      <a:tcTxStyle/>
      <a:tcStyle>
        <a:fill>
          <a:solidFill>
            <a:srgbClr val="CCDCE6"/>
          </a:solidFill>
        </a:fill>
      </a:tcStyle>
    </a:band1H>
    <a:band2H>
      <a:tcTxStyle/>
    </a:band2H>
    <a:band1V>
      <a:tcTxStyle/>
      <a:tcStyle>
        <a:fill>
          <a:solidFill>
            <a:srgbClr val="CCDCE6"/>
          </a:solidFill>
        </a:fill>
      </a:tcStyle>
    </a:band1V>
    <a:band2V>
      <a:tcTxStyle/>
    </a:band2V>
    <a:lastCol>
      <a:tcTxStyle b="on" i="off">
        <a:font>
          <a:latin typeface="Corbel"/>
          <a:ea typeface="Corbel"/>
          <a:cs typeface="Corbe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orbel"/>
          <a:ea typeface="Corbel"/>
          <a:cs typeface="Corbe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orbel"/>
          <a:ea typeface="Corbel"/>
          <a:cs typeface="Corbe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orbel"/>
          <a:ea typeface="Corbel"/>
          <a:cs typeface="Corbe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Corbel-regular.fntdata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Corbel-italic.fntdata"/><Relationship Id="rId25" Type="http://schemas.openxmlformats.org/officeDocument/2006/relationships/font" Target="fonts/Corbel-bold.fntdata"/><Relationship Id="rId27" Type="http://schemas.openxmlformats.org/officeDocument/2006/relationships/font" Target="fonts/Corbel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o-RO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showMasterSp="0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2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4" name="Google Shape;24;p2"/>
            <p:cNvSpPr/>
            <p:nvPr/>
          </p:nvSpPr>
          <p:spPr>
            <a:xfrm>
              <a:off x="3367088" y="-4763"/>
              <a:ext cx="1063625" cy="2782888"/>
            </a:xfrm>
            <a:custGeom>
              <a:rect b="b" l="l" r="r" t="t"/>
              <a:pathLst>
                <a:path extrusionOk="0" h="1753" w="670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5" name="Google Shape;25;p2"/>
            <p:cNvSpPr/>
            <p:nvPr/>
          </p:nvSpPr>
          <p:spPr>
            <a:xfrm>
              <a:off x="2928938" y="-4763"/>
              <a:ext cx="1035050" cy="2673350"/>
            </a:xfrm>
            <a:custGeom>
              <a:rect b="b" l="l" r="r" t="t"/>
              <a:pathLst>
                <a:path extrusionOk="0" h="1684" w="652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26" name="Google Shape;26;p2"/>
            <p:cNvSpPr/>
            <p:nvPr/>
          </p:nvSpPr>
          <p:spPr>
            <a:xfrm>
              <a:off x="2928938" y="2582862"/>
              <a:ext cx="2693987" cy="4275138"/>
            </a:xfrm>
            <a:custGeom>
              <a:rect b="b" l="l" r="r" t="t"/>
              <a:pathLst>
                <a:path extrusionOk="0" h="2693" w="1697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27" name="Google Shape;27;p2"/>
            <p:cNvSpPr/>
            <p:nvPr/>
          </p:nvSpPr>
          <p:spPr>
            <a:xfrm>
              <a:off x="3371850" y="2692400"/>
              <a:ext cx="3332162" cy="4165600"/>
            </a:xfrm>
            <a:custGeom>
              <a:rect b="b" l="l" r="r" t="t"/>
              <a:pathLst>
                <a:path extrusionOk="0" h="2624" w="2099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194A5D"/>
            </a:solidFill>
            <a:ln>
              <a:noFill/>
            </a:ln>
          </p:spPr>
        </p:sp>
        <p:sp>
          <p:nvSpPr>
            <p:cNvPr id="28" name="Google Shape;28;p2"/>
            <p:cNvSpPr/>
            <p:nvPr/>
          </p:nvSpPr>
          <p:spPr>
            <a:xfrm>
              <a:off x="3367088" y="2687637"/>
              <a:ext cx="4576762" cy="4170363"/>
            </a:xfrm>
            <a:custGeom>
              <a:rect b="b" l="l" r="r" t="t"/>
              <a:pathLst>
                <a:path extrusionOk="0" h="2627" w="2883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6F8B"/>
            </a:solidFill>
            <a:ln>
              <a:noFill/>
            </a:ln>
          </p:spPr>
        </p:sp>
        <p:sp>
          <p:nvSpPr>
            <p:cNvPr id="29" name="Google Shape;29;p2"/>
            <p:cNvSpPr/>
            <p:nvPr/>
          </p:nvSpPr>
          <p:spPr>
            <a:xfrm>
              <a:off x="2928938" y="2578100"/>
              <a:ext cx="3584575" cy="4279900"/>
            </a:xfrm>
            <a:custGeom>
              <a:rect b="b" l="l" r="r" t="t"/>
              <a:pathLst>
                <a:path extrusionOk="0" h="2696" w="2258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</p:sp>
      </p:grpSp>
      <p:sp>
        <p:nvSpPr>
          <p:cNvPr id="30" name="Google Shape;30;p2"/>
          <p:cNvSpPr txBox="1"/>
          <p:nvPr>
            <p:ph type="ctrTitle"/>
          </p:nvPr>
        </p:nvSpPr>
        <p:spPr>
          <a:xfrm>
            <a:off x="2928401" y="1380068"/>
            <a:ext cx="8574622" cy="2616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orbel"/>
              <a:buNone/>
              <a:defRPr sz="6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"/>
          <p:cNvSpPr txBox="1"/>
          <p:nvPr>
            <p:ph idx="1" type="subTitle"/>
          </p:nvPr>
        </p:nvSpPr>
        <p:spPr>
          <a:xfrm>
            <a:off x="4515377" y="3996267"/>
            <a:ext cx="6987645" cy="13885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420"/>
              </a:spcBef>
              <a:spcAft>
                <a:spcPts val="0"/>
              </a:spcAft>
              <a:buSzPts val="3045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SzPts val="29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SzPts val="261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SzPts val="232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SzPts val="203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SzPts val="203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203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203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203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2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"/>
          <p:cNvSpPr txBox="1"/>
          <p:nvPr>
            <p:ph idx="11" type="ftr"/>
          </p:nvPr>
        </p:nvSpPr>
        <p:spPr>
          <a:xfrm>
            <a:off x="5332412" y="5883275"/>
            <a:ext cx="432404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anoramic Picture with Caption">
  <p:cSld name="Panoramic Picture with Caption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1"/>
          <p:cNvSpPr txBox="1"/>
          <p:nvPr>
            <p:ph type="title"/>
          </p:nvPr>
        </p:nvSpPr>
        <p:spPr>
          <a:xfrm>
            <a:off x="1484311" y="4732865"/>
            <a:ext cx="10018711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bel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1"/>
          <p:cNvSpPr/>
          <p:nvPr>
            <p:ph idx="2" type="pic"/>
          </p:nvPr>
        </p:nvSpPr>
        <p:spPr>
          <a:xfrm>
            <a:off x="2386012" y="932112"/>
            <a:ext cx="8225944" cy="3164976"/>
          </a:xfrm>
          <a:prstGeom prst="roundRect">
            <a:avLst>
              <a:gd fmla="val 4380" name="adj"/>
            </a:avLst>
          </a:prstGeom>
          <a:noFill/>
          <a:ln cap="flat" cmpd="sng" w="381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spcBef>
                <a:spcPts val="32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600"/>
              </a:spcBef>
              <a:spcAft>
                <a:spcPts val="60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89" name="Google Shape;89;p11"/>
          <p:cNvSpPr txBox="1"/>
          <p:nvPr>
            <p:ph idx="1" type="body"/>
          </p:nvPr>
        </p:nvSpPr>
        <p:spPr>
          <a:xfrm>
            <a:off x="1484311" y="5299603"/>
            <a:ext cx="10018711" cy="493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algn="ctr">
              <a:spcBef>
                <a:spcPts val="280"/>
              </a:spcBef>
              <a:spcAft>
                <a:spcPts val="0"/>
              </a:spcAft>
              <a:buSzPts val="2030"/>
              <a:buNone/>
              <a:defRPr sz="14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74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5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305"/>
              <a:buNone/>
              <a:defRPr sz="900"/>
            </a:lvl9pPr>
          </a:lstStyle>
          <a:p/>
        </p:txBody>
      </p:sp>
      <p:sp>
        <p:nvSpPr>
          <p:cNvPr id="90" name="Google Shape;90;p11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1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1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aption">
  <p:cSld name="Title and Caption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2"/>
          <p:cNvSpPr txBox="1"/>
          <p:nvPr>
            <p:ph type="title"/>
          </p:nvPr>
        </p:nvSpPr>
        <p:spPr>
          <a:xfrm>
            <a:off x="1484312" y="685800"/>
            <a:ext cx="10018711" cy="304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  <a:defRPr b="0" sz="32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2"/>
          <p:cNvSpPr txBox="1"/>
          <p:nvPr>
            <p:ph idx="1" type="body"/>
          </p:nvPr>
        </p:nvSpPr>
        <p:spPr>
          <a:xfrm>
            <a:off x="1484312" y="4343400"/>
            <a:ext cx="10018713" cy="14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9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6" name="Google Shape;96;p12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2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2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 with Caption">
  <p:cSld name="Quote with Caption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orbel"/>
              <a:buNone/>
            </a:pPr>
            <a:r>
              <a:rPr b="0" lang="ro-RO" sz="8000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“</a:t>
            </a:r>
            <a:endParaRPr/>
          </a:p>
        </p:txBody>
      </p:sp>
      <p:sp>
        <p:nvSpPr>
          <p:cNvPr id="101" name="Google Shape;101;p13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orbel"/>
              <a:buNone/>
            </a:pPr>
            <a:r>
              <a:rPr b="0" lang="ro-RO" sz="8000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”</a:t>
            </a:r>
            <a:endParaRPr/>
          </a:p>
        </p:txBody>
      </p:sp>
      <p:sp>
        <p:nvSpPr>
          <p:cNvPr id="102" name="Google Shape;102;p13"/>
          <p:cNvSpPr txBox="1"/>
          <p:nvPr>
            <p:ph type="title"/>
          </p:nvPr>
        </p:nvSpPr>
        <p:spPr>
          <a:xfrm>
            <a:off x="2208212" y="685800"/>
            <a:ext cx="8990012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  <a:defRPr b="0" sz="3200" cap="none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3"/>
          <p:cNvSpPr txBox="1"/>
          <p:nvPr>
            <p:ph idx="1" type="body"/>
          </p:nvPr>
        </p:nvSpPr>
        <p:spPr>
          <a:xfrm>
            <a:off x="2436811" y="3428999"/>
            <a:ext cx="8532815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2610"/>
              <a:buFont typeface="Corbel"/>
              <a:buNone/>
              <a:defRPr sz="18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900"/>
              <a:buFont typeface="Corbel"/>
              <a:buNone/>
              <a:defRPr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610"/>
              <a:buFont typeface="Corbel"/>
              <a:buNone/>
              <a:defRPr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320"/>
              <a:buFont typeface="Corbel"/>
              <a:buNone/>
              <a:defRPr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Font typeface="Corbel"/>
              <a:buNone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04" name="Google Shape;104;p13"/>
          <p:cNvSpPr txBox="1"/>
          <p:nvPr>
            <p:ph idx="2" type="body"/>
          </p:nvPr>
        </p:nvSpPr>
        <p:spPr>
          <a:xfrm>
            <a:off x="1484311" y="4343400"/>
            <a:ext cx="10018711" cy="14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9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5" name="Google Shape;105;p13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3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3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Name Card">
  <p:cSld name="Name Card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4"/>
          <p:cNvSpPr txBox="1"/>
          <p:nvPr>
            <p:ph type="title"/>
          </p:nvPr>
        </p:nvSpPr>
        <p:spPr>
          <a:xfrm>
            <a:off x="1484313" y="3308581"/>
            <a:ext cx="1001870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  <a:defRPr b="0" sz="32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4"/>
          <p:cNvSpPr txBox="1"/>
          <p:nvPr>
            <p:ph idx="1" type="body"/>
          </p:nvPr>
        </p:nvSpPr>
        <p:spPr>
          <a:xfrm>
            <a:off x="1484312" y="4777381"/>
            <a:ext cx="10018710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r">
              <a:spcBef>
                <a:spcPts val="400"/>
              </a:spcBef>
              <a:spcAft>
                <a:spcPts val="0"/>
              </a:spcAft>
              <a:buSzPts val="29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1" name="Google Shape;111;p14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14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4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 Name Card">
  <p:cSld name="Quote Name Card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5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orbel"/>
              <a:buNone/>
            </a:pPr>
            <a:r>
              <a:rPr b="0" lang="ro-RO" sz="8000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“</a:t>
            </a:r>
            <a:endParaRPr/>
          </a:p>
        </p:txBody>
      </p:sp>
      <p:sp>
        <p:nvSpPr>
          <p:cNvPr id="116" name="Google Shape;116;p15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Corbel"/>
              <a:buNone/>
            </a:pPr>
            <a:r>
              <a:rPr b="0" lang="ro-RO" sz="8000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”</a:t>
            </a:r>
            <a:endParaRPr/>
          </a:p>
        </p:txBody>
      </p:sp>
      <p:sp>
        <p:nvSpPr>
          <p:cNvPr id="117" name="Google Shape;117;p15"/>
          <p:cNvSpPr txBox="1"/>
          <p:nvPr>
            <p:ph type="title"/>
          </p:nvPr>
        </p:nvSpPr>
        <p:spPr>
          <a:xfrm>
            <a:off x="2208212" y="685800"/>
            <a:ext cx="8990012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orbel"/>
              <a:buNone/>
              <a:defRPr b="0" sz="3200" cap="none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5"/>
          <p:cNvSpPr txBox="1"/>
          <p:nvPr>
            <p:ph idx="1" type="body"/>
          </p:nvPr>
        </p:nvSpPr>
        <p:spPr>
          <a:xfrm>
            <a:off x="1484313" y="3886200"/>
            <a:ext cx="10018710" cy="889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r">
              <a:spcBef>
                <a:spcPts val="480"/>
              </a:spcBef>
              <a:spcAft>
                <a:spcPts val="0"/>
              </a:spcAft>
              <a:buSzPts val="3480"/>
              <a:buNone/>
              <a:defRPr b="0" sz="2400" cap="none">
                <a:solidFill>
                  <a:schemeClr val="dk1"/>
                </a:solidFill>
              </a:defRPr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19" name="Google Shape;119;p15"/>
          <p:cNvSpPr txBox="1"/>
          <p:nvPr>
            <p:ph idx="2" type="body"/>
          </p:nvPr>
        </p:nvSpPr>
        <p:spPr>
          <a:xfrm>
            <a:off x="1484312" y="4775200"/>
            <a:ext cx="10018710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r">
              <a:spcBef>
                <a:spcPts val="360"/>
              </a:spcBef>
              <a:spcAft>
                <a:spcPts val="0"/>
              </a:spcAft>
              <a:buSzPts val="261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0" name="Google Shape;120;p15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5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5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rue or False">
  <p:cSld name="True or False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6"/>
          <p:cNvSpPr txBox="1"/>
          <p:nvPr>
            <p:ph type="title"/>
          </p:nvPr>
        </p:nvSpPr>
        <p:spPr>
          <a:xfrm>
            <a:off x="1484313" y="685800"/>
            <a:ext cx="10018712" cy="27273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6"/>
          <p:cNvSpPr txBox="1"/>
          <p:nvPr>
            <p:ph idx="1" type="body"/>
          </p:nvPr>
        </p:nvSpPr>
        <p:spPr>
          <a:xfrm>
            <a:off x="1484312" y="3505200"/>
            <a:ext cx="10018713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4060"/>
              <a:buNone/>
              <a:defRPr b="0" sz="2800" cap="none">
                <a:solidFill>
                  <a:schemeClr val="dk1"/>
                </a:solidFill>
              </a:defRPr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26" name="Google Shape;126;p16"/>
          <p:cNvSpPr txBox="1"/>
          <p:nvPr>
            <p:ph idx="2" type="body"/>
          </p:nvPr>
        </p:nvSpPr>
        <p:spPr>
          <a:xfrm>
            <a:off x="1484311" y="4343400"/>
            <a:ext cx="10018713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261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7" name="Google Shape;127;p16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16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16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7"/>
          <p:cNvSpPr txBox="1"/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17"/>
          <p:cNvSpPr txBox="1"/>
          <p:nvPr>
            <p:ph idx="1" type="body"/>
          </p:nvPr>
        </p:nvSpPr>
        <p:spPr>
          <a:xfrm rot="5400000">
            <a:off x="4931566" y="-780257"/>
            <a:ext cx="3124201" cy="10018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/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33" name="Google Shape;133;p17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17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17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8"/>
          <p:cNvSpPr txBox="1"/>
          <p:nvPr>
            <p:ph type="title"/>
          </p:nvPr>
        </p:nvSpPr>
        <p:spPr>
          <a:xfrm rot="5400000">
            <a:off x="8065140" y="2353315"/>
            <a:ext cx="5105400" cy="17703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18"/>
          <p:cNvSpPr txBox="1"/>
          <p:nvPr>
            <p:ph idx="1" type="body"/>
          </p:nvPr>
        </p:nvSpPr>
        <p:spPr>
          <a:xfrm rot="5400000">
            <a:off x="2941483" y="-771371"/>
            <a:ext cx="5105400" cy="80197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/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139" name="Google Shape;139;p18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18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18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"/>
          <p:cNvSpPr txBox="1"/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"/>
          <p:cNvSpPr txBox="1"/>
          <p:nvPr>
            <p:ph idx="1" type="body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/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2pPr>
            <a:lvl3pPr indent="-394335" lvl="2" marL="1371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3pPr>
            <a:lvl4pPr indent="-394335" lvl="3" marL="18288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4pPr>
            <a:lvl5pPr indent="-394335" lvl="4" marL="22860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5pPr>
            <a:lvl6pPr indent="-394335" lvl="5" marL="27432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6pPr>
            <a:lvl7pPr indent="-394335" lvl="6" marL="3200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7pPr>
            <a:lvl8pPr indent="-394334" lvl="7" marL="36576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/>
            </a:lvl8pPr>
            <a:lvl9pPr indent="-394334" lvl="8" marL="4114800" algn="l">
              <a:spcBef>
                <a:spcPts val="600"/>
              </a:spcBef>
              <a:spcAft>
                <a:spcPts val="600"/>
              </a:spcAft>
              <a:buSzPts val="2610"/>
              <a:buChar char="•"/>
              <a:defRPr/>
            </a:lvl9pPr>
          </a:lstStyle>
          <a:p/>
        </p:txBody>
      </p:sp>
      <p:sp>
        <p:nvSpPr>
          <p:cNvPr id="38" name="Google Shape;38;p3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10951856" y="58671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"/>
          <p:cNvSpPr txBox="1"/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4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4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4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"/>
          <p:cNvSpPr txBox="1"/>
          <p:nvPr>
            <p:ph type="title"/>
          </p:nvPr>
        </p:nvSpPr>
        <p:spPr>
          <a:xfrm>
            <a:off x="2572279" y="2666999"/>
            <a:ext cx="8930747" cy="211038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5"/>
          <p:cNvSpPr txBox="1"/>
          <p:nvPr>
            <p:ph idx="1" type="body"/>
          </p:nvPr>
        </p:nvSpPr>
        <p:spPr>
          <a:xfrm>
            <a:off x="2572278" y="4777381"/>
            <a:ext cx="893074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r">
              <a:spcBef>
                <a:spcPts val="400"/>
              </a:spcBef>
              <a:spcAft>
                <a:spcPts val="0"/>
              </a:spcAft>
              <a:buSzPts val="29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61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32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03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9" name="Google Shape;49;p5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5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5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/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6"/>
          <p:cNvSpPr txBox="1"/>
          <p:nvPr>
            <p:ph idx="1" type="body"/>
          </p:nvPr>
        </p:nvSpPr>
        <p:spPr>
          <a:xfrm>
            <a:off x="1484312" y="2666999"/>
            <a:ext cx="4895055" cy="312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 sz="1800"/>
            </a:lvl1pPr>
            <a:lvl2pPr indent="-375919" lvl="1" marL="9144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2pPr>
            <a:lvl3pPr indent="-357505" lvl="2" marL="1371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3pPr>
            <a:lvl4pPr indent="-339089" lvl="3" marL="18288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4pPr>
            <a:lvl5pPr indent="-339089" lvl="4" marL="22860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5pPr>
            <a:lvl6pPr indent="-339089" lvl="5" marL="27432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6pPr>
            <a:lvl7pPr indent="-339089" lvl="6" marL="32004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7pPr>
            <a:lvl8pPr indent="-339090" lvl="7" marL="36576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8pPr>
            <a:lvl9pPr indent="-339090" lvl="8" marL="4114800" algn="l">
              <a:spcBef>
                <a:spcPts val="600"/>
              </a:spcBef>
              <a:spcAft>
                <a:spcPts val="600"/>
              </a:spcAft>
              <a:buSzPts val="1740"/>
              <a:buChar char="•"/>
              <a:defRPr sz="1200"/>
            </a:lvl9pPr>
          </a:lstStyle>
          <a:p/>
        </p:txBody>
      </p:sp>
      <p:sp>
        <p:nvSpPr>
          <p:cNvPr id="55" name="Google Shape;55;p6"/>
          <p:cNvSpPr txBox="1"/>
          <p:nvPr>
            <p:ph idx="2" type="body"/>
          </p:nvPr>
        </p:nvSpPr>
        <p:spPr>
          <a:xfrm>
            <a:off x="6607967" y="2667000"/>
            <a:ext cx="4895056" cy="312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 sz="1800"/>
            </a:lvl1pPr>
            <a:lvl2pPr indent="-375919" lvl="1" marL="9144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2pPr>
            <a:lvl3pPr indent="-357505" lvl="2" marL="1371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3pPr>
            <a:lvl4pPr indent="-339089" lvl="3" marL="18288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4pPr>
            <a:lvl5pPr indent="-339089" lvl="4" marL="22860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5pPr>
            <a:lvl6pPr indent="-339089" lvl="5" marL="27432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6pPr>
            <a:lvl7pPr indent="-339089" lvl="6" marL="32004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7pPr>
            <a:lvl8pPr indent="-339090" lvl="7" marL="36576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8pPr>
            <a:lvl9pPr indent="-339090" lvl="8" marL="4114800" algn="l">
              <a:spcBef>
                <a:spcPts val="600"/>
              </a:spcBef>
              <a:spcAft>
                <a:spcPts val="600"/>
              </a:spcAft>
              <a:buSzPts val="1740"/>
              <a:buChar char="•"/>
              <a:defRPr sz="1200"/>
            </a:lvl9pPr>
          </a:lstStyle>
          <a:p/>
        </p:txBody>
      </p:sp>
      <p:sp>
        <p:nvSpPr>
          <p:cNvPr id="56" name="Google Shape;56;p6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6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6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7"/>
          <p:cNvSpPr txBox="1"/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7"/>
          <p:cNvSpPr txBox="1"/>
          <p:nvPr>
            <p:ph idx="1" type="body"/>
          </p:nvPr>
        </p:nvSpPr>
        <p:spPr>
          <a:xfrm>
            <a:off x="1772179" y="2658533"/>
            <a:ext cx="460718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4060"/>
              <a:buNone/>
              <a:defRPr b="0" sz="2800">
                <a:solidFill>
                  <a:srgbClr val="266F8B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9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610"/>
              <a:buNone/>
              <a:defRPr b="1" sz="18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320"/>
              <a:buNone/>
              <a:defRPr b="1" sz="1600"/>
            </a:lvl9pPr>
          </a:lstStyle>
          <a:p/>
        </p:txBody>
      </p:sp>
      <p:sp>
        <p:nvSpPr>
          <p:cNvPr id="62" name="Google Shape;62;p7"/>
          <p:cNvSpPr txBox="1"/>
          <p:nvPr>
            <p:ph idx="2" type="body"/>
          </p:nvPr>
        </p:nvSpPr>
        <p:spPr>
          <a:xfrm>
            <a:off x="1484311" y="3335337"/>
            <a:ext cx="4895056" cy="2455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 sz="1800"/>
            </a:lvl1pPr>
            <a:lvl2pPr indent="-375919" lvl="1" marL="9144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2pPr>
            <a:lvl3pPr indent="-357505" lvl="2" marL="1371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3pPr>
            <a:lvl4pPr indent="-339089" lvl="3" marL="18288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4pPr>
            <a:lvl5pPr indent="-339089" lvl="4" marL="22860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5pPr>
            <a:lvl6pPr indent="-339089" lvl="5" marL="27432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6pPr>
            <a:lvl7pPr indent="-339089" lvl="6" marL="32004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7pPr>
            <a:lvl8pPr indent="-339090" lvl="7" marL="36576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8pPr>
            <a:lvl9pPr indent="-339090" lvl="8" marL="4114800" algn="l">
              <a:spcBef>
                <a:spcPts val="600"/>
              </a:spcBef>
              <a:spcAft>
                <a:spcPts val="600"/>
              </a:spcAft>
              <a:buSzPts val="1740"/>
              <a:buChar char="•"/>
              <a:defRPr sz="1200"/>
            </a:lvl9pPr>
          </a:lstStyle>
          <a:p/>
        </p:txBody>
      </p:sp>
      <p:sp>
        <p:nvSpPr>
          <p:cNvPr id="63" name="Google Shape;63;p7"/>
          <p:cNvSpPr txBox="1"/>
          <p:nvPr>
            <p:ph idx="3" type="body"/>
          </p:nvPr>
        </p:nvSpPr>
        <p:spPr>
          <a:xfrm>
            <a:off x="6880487" y="2667000"/>
            <a:ext cx="4622537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4060"/>
              <a:buNone/>
              <a:defRPr b="0" sz="2800">
                <a:solidFill>
                  <a:srgbClr val="266F8B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29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2610"/>
              <a:buNone/>
              <a:defRPr b="1" sz="18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2320"/>
              <a:buNone/>
              <a:defRPr b="1" sz="16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2320"/>
              <a:buNone/>
              <a:defRPr b="1" sz="1600"/>
            </a:lvl9pPr>
          </a:lstStyle>
          <a:p/>
        </p:txBody>
      </p:sp>
      <p:sp>
        <p:nvSpPr>
          <p:cNvPr id="64" name="Google Shape;64;p7"/>
          <p:cNvSpPr txBox="1"/>
          <p:nvPr>
            <p:ph idx="4" type="body"/>
          </p:nvPr>
        </p:nvSpPr>
        <p:spPr>
          <a:xfrm>
            <a:off x="6607967" y="3335337"/>
            <a:ext cx="4895056" cy="2455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94335" lvl="0" marL="457200" algn="l">
              <a:spcBef>
                <a:spcPts val="360"/>
              </a:spcBef>
              <a:spcAft>
                <a:spcPts val="0"/>
              </a:spcAft>
              <a:buSzPts val="2610"/>
              <a:buChar char="•"/>
              <a:defRPr sz="1800"/>
            </a:lvl1pPr>
            <a:lvl2pPr indent="-375919" lvl="1" marL="9144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2pPr>
            <a:lvl3pPr indent="-357505" lvl="2" marL="1371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3pPr>
            <a:lvl4pPr indent="-339089" lvl="3" marL="18288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4pPr>
            <a:lvl5pPr indent="-339089" lvl="4" marL="22860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5pPr>
            <a:lvl6pPr indent="-339089" lvl="5" marL="27432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6pPr>
            <a:lvl7pPr indent="-339089" lvl="6" marL="32004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7pPr>
            <a:lvl8pPr indent="-339090" lvl="7" marL="3657600" algn="l">
              <a:spcBef>
                <a:spcPts val="600"/>
              </a:spcBef>
              <a:spcAft>
                <a:spcPts val="0"/>
              </a:spcAft>
              <a:buSzPts val="1740"/>
              <a:buChar char="•"/>
              <a:defRPr sz="1200"/>
            </a:lvl8pPr>
            <a:lvl9pPr indent="-339090" lvl="8" marL="4114800" algn="l">
              <a:spcBef>
                <a:spcPts val="600"/>
              </a:spcBef>
              <a:spcAft>
                <a:spcPts val="600"/>
              </a:spcAft>
              <a:buSzPts val="1740"/>
              <a:buChar char="•"/>
              <a:defRPr sz="1200"/>
            </a:lvl9pPr>
          </a:lstStyle>
          <a:p/>
        </p:txBody>
      </p:sp>
      <p:sp>
        <p:nvSpPr>
          <p:cNvPr id="65" name="Google Shape;65;p7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7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7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8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8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8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9"/>
          <p:cNvSpPr txBox="1"/>
          <p:nvPr>
            <p:ph type="title"/>
          </p:nvPr>
        </p:nvSpPr>
        <p:spPr>
          <a:xfrm>
            <a:off x="1484312" y="1600200"/>
            <a:ext cx="3549121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bel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9"/>
          <p:cNvSpPr txBox="1"/>
          <p:nvPr>
            <p:ph idx="1" type="body"/>
          </p:nvPr>
        </p:nvSpPr>
        <p:spPr>
          <a:xfrm>
            <a:off x="5262033" y="685799"/>
            <a:ext cx="6240990" cy="51054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412750" lvl="0" marL="457200" algn="l">
              <a:spcBef>
                <a:spcPts val="400"/>
              </a:spcBef>
              <a:spcAft>
                <a:spcPts val="0"/>
              </a:spcAft>
              <a:buSzPts val="2900"/>
              <a:buChar char="•"/>
              <a:defRPr sz="2000"/>
            </a:lvl1pPr>
            <a:lvl2pPr indent="-394335" lvl="1" marL="914400" algn="l">
              <a:spcBef>
                <a:spcPts val="600"/>
              </a:spcBef>
              <a:spcAft>
                <a:spcPts val="0"/>
              </a:spcAft>
              <a:buSzPts val="2610"/>
              <a:buChar char="•"/>
              <a:defRPr sz="1800"/>
            </a:lvl2pPr>
            <a:lvl3pPr indent="-375919" lvl="2" marL="1371600" algn="l">
              <a:spcBef>
                <a:spcPts val="600"/>
              </a:spcBef>
              <a:spcAft>
                <a:spcPts val="0"/>
              </a:spcAft>
              <a:buSzPts val="2320"/>
              <a:buChar char="•"/>
              <a:defRPr sz="1600"/>
            </a:lvl3pPr>
            <a:lvl4pPr indent="-357505" lvl="3" marL="18288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4pPr>
            <a:lvl5pPr indent="-357504" lvl="4" marL="22860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5pPr>
            <a:lvl6pPr indent="-357504" lvl="5" marL="27432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6pPr>
            <a:lvl7pPr indent="-357504" lvl="6" marL="32004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7pPr>
            <a:lvl8pPr indent="-357504" lvl="7" marL="3657600" algn="l">
              <a:spcBef>
                <a:spcPts val="600"/>
              </a:spcBef>
              <a:spcAft>
                <a:spcPts val="0"/>
              </a:spcAft>
              <a:buSzPts val="2030"/>
              <a:buChar char="•"/>
              <a:defRPr sz="1400"/>
            </a:lvl8pPr>
            <a:lvl9pPr indent="-357504" lvl="8" marL="4114800" algn="l">
              <a:spcBef>
                <a:spcPts val="600"/>
              </a:spcBef>
              <a:spcAft>
                <a:spcPts val="600"/>
              </a:spcAft>
              <a:buSzPts val="2030"/>
              <a:buChar char="•"/>
              <a:defRPr sz="1400"/>
            </a:lvl9pPr>
          </a:lstStyle>
          <a:p/>
        </p:txBody>
      </p:sp>
      <p:sp>
        <p:nvSpPr>
          <p:cNvPr id="75" name="Google Shape;75;p9"/>
          <p:cNvSpPr txBox="1"/>
          <p:nvPr>
            <p:ph idx="2" type="body"/>
          </p:nvPr>
        </p:nvSpPr>
        <p:spPr>
          <a:xfrm>
            <a:off x="1484312" y="2971800"/>
            <a:ext cx="3549121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algn="ctr">
              <a:spcBef>
                <a:spcPts val="320"/>
              </a:spcBef>
              <a:spcAft>
                <a:spcPts val="0"/>
              </a:spcAft>
              <a:buSzPts val="2320"/>
              <a:buNone/>
              <a:defRPr sz="16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74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5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305"/>
              <a:buNone/>
              <a:defRPr sz="900"/>
            </a:lvl9pPr>
          </a:lstStyle>
          <a:p/>
        </p:txBody>
      </p:sp>
      <p:sp>
        <p:nvSpPr>
          <p:cNvPr id="76" name="Google Shape;76;p9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9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9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0"/>
          <p:cNvSpPr txBox="1"/>
          <p:nvPr>
            <p:ph type="title"/>
          </p:nvPr>
        </p:nvSpPr>
        <p:spPr>
          <a:xfrm>
            <a:off x="1482724" y="1752599"/>
            <a:ext cx="5426158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None/>
              <a:defRPr b="0" sz="2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0"/>
          <p:cNvSpPr/>
          <p:nvPr>
            <p:ph idx="2" type="pic"/>
          </p:nvPr>
        </p:nvSpPr>
        <p:spPr>
          <a:xfrm>
            <a:off x="7594682" y="914400"/>
            <a:ext cx="3280974" cy="4572000"/>
          </a:xfrm>
          <a:prstGeom prst="roundRect">
            <a:avLst>
              <a:gd fmla="val 4280" name="adj"/>
            </a:avLst>
          </a:prstGeom>
          <a:noFill/>
          <a:ln cap="flat" cmpd="sng" w="381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spcBef>
                <a:spcPts val="32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600"/>
              </a:spcBef>
              <a:spcAft>
                <a:spcPts val="600"/>
              </a:spcAft>
              <a:buClr>
                <a:srgbClr val="266F8B"/>
              </a:buClr>
              <a:buSzPts val="232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82" name="Google Shape;82;p10"/>
          <p:cNvSpPr txBox="1"/>
          <p:nvPr>
            <p:ph idx="1" type="body"/>
          </p:nvPr>
        </p:nvSpPr>
        <p:spPr>
          <a:xfrm>
            <a:off x="1482724" y="3124199"/>
            <a:ext cx="5426158" cy="18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2610"/>
              <a:buNone/>
              <a:defRPr sz="18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74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5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305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305"/>
              <a:buNone/>
              <a:defRPr sz="900"/>
            </a:lvl9pPr>
          </a:lstStyle>
          <a:p/>
        </p:txBody>
      </p:sp>
      <p:sp>
        <p:nvSpPr>
          <p:cNvPr id="83" name="Google Shape;83;p10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0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0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theme" Target="../theme/theme1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11" name="Google Shape;11;p1"/>
            <p:cNvSpPr/>
            <p:nvPr/>
          </p:nvSpPr>
          <p:spPr>
            <a:xfrm>
              <a:off x="1627188" y="0"/>
              <a:ext cx="1122363" cy="5329238"/>
            </a:xfrm>
            <a:custGeom>
              <a:rect b="b" l="l" r="r" t="t"/>
              <a:pathLst>
                <a:path extrusionOk="0" h="3357" w="70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2" name="Google Shape;12;p1"/>
            <p:cNvSpPr/>
            <p:nvPr/>
          </p:nvSpPr>
          <p:spPr>
            <a:xfrm>
              <a:off x="1320800" y="0"/>
              <a:ext cx="1117600" cy="5276850"/>
            </a:xfrm>
            <a:custGeom>
              <a:rect b="b" l="l" r="r" t="t"/>
              <a:pathLst>
                <a:path extrusionOk="0" h="3324" w="70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3" name="Google Shape;13;p1"/>
            <p:cNvSpPr/>
            <p:nvPr/>
          </p:nvSpPr>
          <p:spPr>
            <a:xfrm>
              <a:off x="1320800" y="5238750"/>
              <a:ext cx="1228725" cy="1619250"/>
            </a:xfrm>
            <a:custGeom>
              <a:rect b="b" l="l" r="r" t="t"/>
              <a:pathLst>
                <a:path extrusionOk="0" h="1020" w="774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4" name="Google Shape;14;p1"/>
            <p:cNvSpPr/>
            <p:nvPr/>
          </p:nvSpPr>
          <p:spPr>
            <a:xfrm>
              <a:off x="1627188" y="5291138"/>
              <a:ext cx="1495425" cy="1566863"/>
            </a:xfrm>
            <a:custGeom>
              <a:rect b="b" l="l" r="r" t="t"/>
              <a:pathLst>
                <a:path extrusionOk="0" h="987" w="942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94A5D"/>
            </a:solidFill>
            <a:ln>
              <a:noFill/>
            </a:ln>
          </p:spPr>
        </p:sp>
        <p:sp>
          <p:nvSpPr>
            <p:cNvPr id="15" name="Google Shape;15;p1"/>
            <p:cNvSpPr/>
            <p:nvPr/>
          </p:nvSpPr>
          <p:spPr>
            <a:xfrm>
              <a:off x="1627188" y="5286375"/>
              <a:ext cx="2130425" cy="1571625"/>
            </a:xfrm>
            <a:custGeom>
              <a:rect b="b" l="l" r="r" t="t"/>
              <a:pathLst>
                <a:path extrusionOk="0" h="990" w="1342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266F8B"/>
            </a:solidFill>
            <a:ln>
              <a:noFill/>
            </a:ln>
          </p:spPr>
        </p:sp>
        <p:sp>
          <p:nvSpPr>
            <p:cNvPr id="16" name="Google Shape;16;p1"/>
            <p:cNvSpPr/>
            <p:nvPr/>
          </p:nvSpPr>
          <p:spPr>
            <a:xfrm>
              <a:off x="1320800" y="5238750"/>
              <a:ext cx="1695450" cy="1619250"/>
            </a:xfrm>
            <a:custGeom>
              <a:rect b="b" l="l" r="r" t="t"/>
              <a:pathLst>
                <a:path extrusionOk="0" h="1020" w="1068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3F3F3F"/>
            </a:solidFill>
            <a:ln>
              <a:noFill/>
            </a:ln>
          </p:spPr>
        </p:sp>
      </p:grpSp>
      <p:sp>
        <p:nvSpPr>
          <p:cNvPr id="17" name="Google Shape;17;p1"/>
          <p:cNvSpPr txBox="1"/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  <a:defRPr b="0" i="0" sz="4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" name="Google Shape;18;p1"/>
          <p:cNvSpPr txBox="1"/>
          <p:nvPr>
            <p:ph idx="1" type="body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44958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266F8B"/>
              </a:buClr>
              <a:buSzPts val="348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412750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9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94335" lvl="2" marL="1371600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61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75919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32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57504" lvl="4" marL="2286000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57504" lvl="5" marL="2743200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57504" lvl="6" marL="3200400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57504" lvl="7" marL="3657600" marR="0" rtl="0" algn="l">
              <a:spcBef>
                <a:spcPts val="600"/>
              </a:spcBef>
              <a:spcAft>
                <a:spcPts val="0"/>
              </a:spcAft>
              <a:buClr>
                <a:srgbClr val="266F8B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57504" lvl="8" marL="4114800" marR="0" rtl="0" algn="l">
              <a:spcBef>
                <a:spcPts val="600"/>
              </a:spcBef>
              <a:spcAft>
                <a:spcPts val="600"/>
              </a:spcAft>
              <a:buClr>
                <a:srgbClr val="266F8B"/>
              </a:buClr>
              <a:buSzPts val="203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9" name="Google Shape;19;p1"/>
          <p:cNvSpPr txBox="1"/>
          <p:nvPr>
            <p:ph idx="10" type="dt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20" name="Google Shape;20;p1"/>
          <p:cNvSpPr txBox="1"/>
          <p:nvPr>
            <p:ph idx="11" type="ftr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21" name="Google Shape;21;p1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9"/>
          <p:cNvSpPr txBox="1"/>
          <p:nvPr>
            <p:ph type="ctrTitle"/>
          </p:nvPr>
        </p:nvSpPr>
        <p:spPr>
          <a:xfrm>
            <a:off x="-139701" y="1126068"/>
            <a:ext cx="11642723" cy="2616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</a:pPr>
            <a:r>
              <a:rPr b="1" lang="ro-RO" sz="4000"/>
              <a:t>REPREZENTAREA INFORMAȚIEI PRIN CODURI.</a:t>
            </a:r>
            <a:br>
              <a:rPr b="1" lang="ro-RO" sz="4000"/>
            </a:br>
            <a:r>
              <a:rPr b="1" lang="ro-RO" sz="4000"/>
              <a:t>OPERAȚII ARITMETICE</a:t>
            </a:r>
            <a:endParaRPr sz="4000"/>
          </a:p>
        </p:txBody>
      </p:sp>
      <p:sp>
        <p:nvSpPr>
          <p:cNvPr id="148" name="Google Shape;148;p19"/>
          <p:cNvSpPr txBox="1"/>
          <p:nvPr>
            <p:ph idx="1" type="subTitle"/>
          </p:nvPr>
        </p:nvSpPr>
        <p:spPr>
          <a:xfrm>
            <a:off x="4515377" y="3996267"/>
            <a:ext cx="6987645" cy="138853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3480"/>
              <a:buNone/>
            </a:pPr>
            <a:r>
              <a:rPr b="1" lang="ro-RO" sz="2400"/>
              <a:t>BAZELE PROGRAMĂRII CALCULATOARELOR</a:t>
            </a:r>
            <a:endParaRPr/>
          </a:p>
          <a:p>
            <a:pPr indent="0" lvl="0" marL="0" rtl="0" algn="r">
              <a:spcBef>
                <a:spcPts val="1080"/>
              </a:spcBef>
              <a:spcAft>
                <a:spcPts val="0"/>
              </a:spcAft>
              <a:buSzPts val="3480"/>
              <a:buNone/>
            </a:pPr>
            <a:r>
              <a:rPr b="1" lang="ro-RO" sz="2400"/>
              <a:t>LUCRAREA NR. 3</a:t>
            </a:r>
            <a:endParaRPr/>
          </a:p>
        </p:txBody>
      </p:sp>
      <p:sp>
        <p:nvSpPr>
          <p:cNvPr id="149" name="Google Shape;149;p19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  <p:sp>
        <p:nvSpPr>
          <p:cNvPr id="150" name="Google Shape;150;p19"/>
          <p:cNvSpPr txBox="1"/>
          <p:nvPr/>
        </p:nvSpPr>
        <p:spPr>
          <a:xfrm>
            <a:off x="8826500" y="5269469"/>
            <a:ext cx="28829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o-RO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Asist. Ing. Corina CÎMPANU </a:t>
            </a: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8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None/>
            </a:pPr>
            <a:r>
              <a:rPr b="1" lang="ro-RO" sz="2800"/>
              <a:t>OPERAȚII ARITMETICE ÎN BAZA 16</a:t>
            </a:r>
            <a:br>
              <a:rPr lang="ro-RO" sz="2800"/>
            </a:br>
            <a:r>
              <a:rPr lang="ro-RO" sz="2800"/>
              <a:t>ÎNMULȚIREA</a:t>
            </a:r>
            <a:endParaRPr/>
          </a:p>
        </p:txBody>
      </p:sp>
      <p:sp>
        <p:nvSpPr>
          <p:cNvPr id="286" name="Google Shape;286;p28"/>
          <p:cNvSpPr txBox="1"/>
          <p:nvPr>
            <p:ph idx="12" type="sldNum"/>
          </p:nvPr>
        </p:nvSpPr>
        <p:spPr>
          <a:xfrm>
            <a:off x="10951856" y="58671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  <p:graphicFrame>
        <p:nvGraphicFramePr>
          <p:cNvPr id="287" name="Google Shape;287;p28"/>
          <p:cNvGraphicFramePr/>
          <p:nvPr/>
        </p:nvGraphicFramePr>
        <p:xfrm>
          <a:off x="2877683" y="236265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  <a:gridCol w="2003750"/>
                <a:gridCol w="2003750"/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A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2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x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/>
                        <a:t>B</a:t>
                      </a:r>
                      <a:endParaRPr b="1"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36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88" name="Google Shape;288;p28"/>
          <p:cNvGraphicFramePr/>
          <p:nvPr/>
        </p:nvGraphicFramePr>
        <p:xfrm>
          <a:off x="2699656" y="431921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812800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Bx2=11x2=22;</a:t>
                      </a: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 22:16=1 REST 6</a:t>
                      </a:r>
                      <a:endParaRPr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89" name="Google Shape;289;p28"/>
          <p:cNvGraphicFramePr/>
          <p:nvPr/>
        </p:nvGraphicFramePr>
        <p:xfrm>
          <a:off x="2677885" y="49955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812800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7x11+1=77+1=78;</a:t>
                      </a: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 78:16=4 REST 14=E</a:t>
                      </a:r>
                      <a:endParaRPr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90" name="Google Shape;290;p28"/>
          <p:cNvGraphicFramePr/>
          <p:nvPr/>
        </p:nvGraphicFramePr>
        <p:xfrm>
          <a:off x="6876745" y="366122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91" name="Google Shape;291;p28"/>
          <p:cNvGraphicFramePr/>
          <p:nvPr/>
        </p:nvGraphicFramePr>
        <p:xfrm>
          <a:off x="4881031" y="36830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E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92" name="Google Shape;292;p28"/>
          <p:cNvGraphicFramePr/>
          <p:nvPr/>
        </p:nvGraphicFramePr>
        <p:xfrm>
          <a:off x="2885316" y="369025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2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93" name="Google Shape;293;p28"/>
          <p:cNvGraphicFramePr/>
          <p:nvPr/>
        </p:nvGraphicFramePr>
        <p:xfrm>
          <a:off x="2670628" y="566637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8128000"/>
              </a:tblGrid>
              <a:tr h="457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10x11+4=114; 114:16=7</a:t>
                      </a: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 REST 2</a:t>
                      </a:r>
                      <a:endParaRPr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94" name="Google Shape;294;p28"/>
          <p:cNvGraphicFramePr/>
          <p:nvPr/>
        </p:nvGraphicFramePr>
        <p:xfrm>
          <a:off x="846059" y="370114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4659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95" name="Google Shape;295;p28"/>
          <p:cNvGraphicFramePr/>
          <p:nvPr/>
        </p:nvGraphicFramePr>
        <p:xfrm>
          <a:off x="4895545" y="169454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+1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96" name="Google Shape;296;p28"/>
          <p:cNvGraphicFramePr/>
          <p:nvPr/>
        </p:nvGraphicFramePr>
        <p:xfrm>
          <a:off x="2870802" y="168728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+4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97" name="Google Shape;297;p28"/>
          <p:cNvGraphicFramePr/>
          <p:nvPr/>
        </p:nvGraphicFramePr>
        <p:xfrm>
          <a:off x="838200" y="168002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+7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29"/>
          <p:cNvSpPr txBox="1"/>
          <p:nvPr>
            <p:ph type="title"/>
          </p:nvPr>
        </p:nvSpPr>
        <p:spPr>
          <a:xfrm>
            <a:off x="586601" y="500062"/>
            <a:ext cx="10767199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None/>
            </a:pPr>
            <a:r>
              <a:rPr b="1" lang="ro-RO" sz="2800"/>
              <a:t>REPREZENTAREA INFORMAȚIEI PRIN CODURI</a:t>
            </a:r>
            <a:br>
              <a:rPr b="1" lang="ro-RO" sz="2800"/>
            </a:br>
            <a:endParaRPr b="1"/>
          </a:p>
        </p:txBody>
      </p:sp>
      <p:sp>
        <p:nvSpPr>
          <p:cNvPr id="303" name="Google Shape;303;p29"/>
          <p:cNvSpPr txBox="1"/>
          <p:nvPr>
            <p:ph idx="12" type="sldNum"/>
          </p:nvPr>
        </p:nvSpPr>
        <p:spPr>
          <a:xfrm>
            <a:off x="10938670" y="5867131"/>
            <a:ext cx="564354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ro-RO"/>
              <a:t>‹#›</a:t>
            </a:fld>
            <a:endParaRPr b="1"/>
          </a:p>
        </p:txBody>
      </p:sp>
      <p:sp>
        <p:nvSpPr>
          <p:cNvPr id="304" name="Google Shape;304;p29"/>
          <p:cNvSpPr txBox="1"/>
          <p:nvPr>
            <p:ph idx="1" type="body"/>
          </p:nvPr>
        </p:nvSpPr>
        <p:spPr>
          <a:xfrm>
            <a:off x="1244600" y="2666999"/>
            <a:ext cx="10258423" cy="312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85750" lvl="0" marL="285750" rtl="0" algn="l">
              <a:spcBef>
                <a:spcPts val="0"/>
              </a:spcBef>
              <a:spcAft>
                <a:spcPts val="0"/>
              </a:spcAft>
              <a:buSzPts val="3480"/>
              <a:buFont typeface="Noto Sans Symbols"/>
              <a:buChar char="➢"/>
            </a:pPr>
            <a:r>
              <a:rPr b="1" lang="ro-RO"/>
              <a:t>REPREZENTAREA ARITMETICĂ A NUMERELOR NATURALE</a:t>
            </a:r>
            <a:endParaRPr/>
          </a:p>
          <a:p>
            <a:pPr indent="-285750" lvl="0" marL="285750" rtl="0" algn="l">
              <a:spcBef>
                <a:spcPts val="1080"/>
              </a:spcBef>
              <a:spcAft>
                <a:spcPts val="0"/>
              </a:spcAft>
              <a:buSzPts val="3480"/>
              <a:buFont typeface="Noto Sans Symbols"/>
              <a:buChar char="➢"/>
            </a:pPr>
            <a:r>
              <a:rPr b="1" lang="ro-RO"/>
              <a:t>REPREZENTAREA ÎN COD DIRECT (SEMN-MĂRIME)</a:t>
            </a:r>
            <a:endParaRPr/>
          </a:p>
          <a:p>
            <a:pPr indent="-285750" lvl="0" marL="285750" rtl="0" algn="l">
              <a:spcBef>
                <a:spcPts val="1080"/>
              </a:spcBef>
              <a:spcAft>
                <a:spcPts val="0"/>
              </a:spcAft>
              <a:buSzPts val="3480"/>
              <a:buFont typeface="Noto Sans Symbols"/>
              <a:buChar char="➢"/>
            </a:pPr>
            <a:r>
              <a:rPr b="1" lang="ro-RO"/>
              <a:t>REPREZENTAREA ÎN COD INVERS (COMPLEMENT FAȚĂ DE 1)</a:t>
            </a:r>
            <a:endParaRPr/>
          </a:p>
          <a:p>
            <a:pPr indent="-285750" lvl="0" marL="285750" rtl="0" algn="l">
              <a:spcBef>
                <a:spcPts val="1080"/>
              </a:spcBef>
              <a:spcAft>
                <a:spcPts val="0"/>
              </a:spcAft>
              <a:buSzPts val="3480"/>
              <a:buFont typeface="Noto Sans Symbols"/>
              <a:buChar char="➢"/>
            </a:pPr>
            <a:r>
              <a:rPr b="1" lang="ro-RO"/>
              <a:t>REPREZENTAREA ÎN COD COMPLEMENTAR (COMPLEMENT FAȚĂ DE 2)</a:t>
            </a:r>
            <a:endParaRPr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0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None/>
            </a:pPr>
            <a:r>
              <a:rPr b="1" lang="ro-RO" sz="2800"/>
              <a:t>REPREZENTAREA ARITMETICĂ A NUMERELOR NATURALE</a:t>
            </a:r>
            <a:br>
              <a:rPr lang="ro-RO" sz="2800"/>
            </a:br>
            <a:endParaRPr/>
          </a:p>
        </p:txBody>
      </p:sp>
      <p:sp>
        <p:nvSpPr>
          <p:cNvPr id="310" name="Google Shape;310;p30"/>
          <p:cNvSpPr txBox="1"/>
          <p:nvPr>
            <p:ph idx="12" type="sldNum"/>
          </p:nvPr>
        </p:nvSpPr>
        <p:spPr>
          <a:xfrm>
            <a:off x="10951856" y="58671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  <p:sp>
        <p:nvSpPr>
          <p:cNvPr id="311" name="Google Shape;311;p30"/>
          <p:cNvSpPr txBox="1"/>
          <p:nvPr>
            <p:ph idx="1" type="body"/>
          </p:nvPr>
        </p:nvSpPr>
        <p:spPr>
          <a:xfrm>
            <a:off x="1335087" y="1384299"/>
            <a:ext cx="10018713" cy="1968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85750" lvl="0" marL="285750" rtl="0" algn="l">
              <a:spcBef>
                <a:spcPts val="0"/>
              </a:spcBef>
              <a:spcAft>
                <a:spcPts val="0"/>
              </a:spcAft>
              <a:buSzPts val="3480"/>
              <a:buFont typeface="Noto Sans Symbols"/>
              <a:buChar char="➢"/>
            </a:pPr>
            <a:r>
              <a:rPr lang="ro-RO"/>
              <a:t>SE FOLOSESC 8, 16, 32 SAU 64 DE BIȚI PENTRU REPREZENTARE;</a:t>
            </a:r>
            <a:endParaRPr/>
          </a:p>
          <a:p>
            <a:pPr indent="-285750" lvl="0" marL="285750" rtl="0" algn="l">
              <a:spcBef>
                <a:spcPts val="1080"/>
              </a:spcBef>
              <a:spcAft>
                <a:spcPts val="0"/>
              </a:spcAft>
              <a:buSzPts val="3480"/>
              <a:buFont typeface="Noto Sans Symbols"/>
              <a:buChar char="➢"/>
            </a:pPr>
            <a:r>
              <a:rPr lang="ro-RO"/>
              <a:t>VALOAREA MINIMĂ REPREZENTABILĂ PE 8 BIȚI ESTE 0;</a:t>
            </a:r>
            <a:endParaRPr/>
          </a:p>
          <a:p>
            <a:pPr indent="-285750" lvl="0" marL="285750" rtl="0" algn="l">
              <a:spcBef>
                <a:spcPts val="1080"/>
              </a:spcBef>
              <a:spcAft>
                <a:spcPts val="0"/>
              </a:spcAft>
              <a:buSzPts val="3480"/>
              <a:buFont typeface="Noto Sans Symbols"/>
              <a:buChar char="➢"/>
            </a:pPr>
            <a:r>
              <a:rPr lang="ro-RO"/>
              <a:t>VALOAREA MAXIMĂ REPREZENTABILĂ PE 8 BIȚI ESTE 255.</a:t>
            </a:r>
            <a:endParaRPr/>
          </a:p>
        </p:txBody>
      </p:sp>
      <p:graphicFrame>
        <p:nvGraphicFramePr>
          <p:cNvPr id="312" name="Google Shape;312;p30"/>
          <p:cNvGraphicFramePr/>
          <p:nvPr/>
        </p:nvGraphicFramePr>
        <p:xfrm>
          <a:off x="1335087" y="34975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</a:tblGrid>
              <a:tr h="744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313" name="Google Shape;313;p30"/>
          <p:cNvGraphicFramePr/>
          <p:nvPr/>
        </p:nvGraphicFramePr>
        <p:xfrm>
          <a:off x="1335087" y="45135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</a:tblGrid>
              <a:tr h="744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314" name="Google Shape;314;p30"/>
          <p:cNvSpPr txBox="1"/>
          <p:nvPr/>
        </p:nvSpPr>
        <p:spPr>
          <a:xfrm>
            <a:off x="9963789" y="3477046"/>
            <a:ext cx="153923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36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0</a:t>
            </a:r>
            <a:endParaRPr b="1" sz="36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15" name="Google Shape;315;p30"/>
          <p:cNvSpPr txBox="1"/>
          <p:nvPr/>
        </p:nvSpPr>
        <p:spPr>
          <a:xfrm>
            <a:off x="9963789" y="4374702"/>
            <a:ext cx="153923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36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255</a:t>
            </a:r>
            <a:endParaRPr b="1" sz="36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aphicFrame>
        <p:nvGraphicFramePr>
          <p:cNvPr id="316" name="Google Shape;316;p30"/>
          <p:cNvGraphicFramePr/>
          <p:nvPr/>
        </p:nvGraphicFramePr>
        <p:xfrm>
          <a:off x="1335087" y="548803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</a:tblGrid>
              <a:tr h="744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317" name="Google Shape;317;p30"/>
          <p:cNvSpPr txBox="1"/>
          <p:nvPr/>
        </p:nvSpPr>
        <p:spPr>
          <a:xfrm>
            <a:off x="9963789" y="5454162"/>
            <a:ext cx="153923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36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31</a:t>
            </a:r>
            <a:endParaRPr b="1" sz="36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1"/>
          <p:cNvSpPr txBox="1"/>
          <p:nvPr>
            <p:ph type="title"/>
          </p:nvPr>
        </p:nvSpPr>
        <p:spPr>
          <a:xfrm>
            <a:off x="838200" y="500062"/>
            <a:ext cx="11036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Corbel"/>
              <a:buNone/>
            </a:pPr>
            <a:r>
              <a:rPr b="1" lang="ro-RO" sz="2520"/>
              <a:t>REPREZENTAREA ÎN COD DIRECT (SEMN-MĂRIME)</a:t>
            </a:r>
            <a:br>
              <a:rPr b="1" lang="ro-RO" sz="2520"/>
            </a:br>
            <a:br>
              <a:rPr b="1" lang="ro-RO" sz="2520"/>
            </a:br>
            <a:endParaRPr b="1" sz="3600"/>
          </a:p>
        </p:txBody>
      </p:sp>
      <p:sp>
        <p:nvSpPr>
          <p:cNvPr id="323" name="Google Shape;323;p31"/>
          <p:cNvSpPr txBox="1"/>
          <p:nvPr>
            <p:ph idx="12" type="sldNum"/>
          </p:nvPr>
        </p:nvSpPr>
        <p:spPr>
          <a:xfrm>
            <a:off x="10951856" y="58671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ro-RO"/>
              <a:t>‹#›</a:t>
            </a:fld>
            <a:endParaRPr b="1"/>
          </a:p>
        </p:txBody>
      </p:sp>
      <p:sp>
        <p:nvSpPr>
          <p:cNvPr id="324" name="Google Shape;324;p31"/>
          <p:cNvSpPr txBox="1"/>
          <p:nvPr>
            <p:ph idx="1" type="body"/>
          </p:nvPr>
        </p:nvSpPr>
        <p:spPr>
          <a:xfrm>
            <a:off x="1484310" y="1282699"/>
            <a:ext cx="10018713" cy="2095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3480"/>
              <a:buNone/>
            </a:pPr>
            <a:r>
              <a:rPr b="1" lang="ro-RO"/>
              <a:t>REPREZENTARE FIXĂ PE 8 SAU 16 BIȚI</a:t>
            </a:r>
            <a:endParaRPr/>
          </a:p>
          <a:p>
            <a:pPr indent="0" lvl="0" marL="0" rtl="0" algn="l">
              <a:spcBef>
                <a:spcPts val="1080"/>
              </a:spcBef>
              <a:spcAft>
                <a:spcPts val="0"/>
              </a:spcAft>
              <a:buSzPts val="3480"/>
              <a:buNone/>
            </a:pPr>
            <a:r>
              <a:rPr b="1" lang="ro-RO"/>
              <a:t>PRIMUL BIT ESTE REZERVAT PENTRU SEMN (ZERO PT NR POZITIVE, UNU PENTRU NUMERE NEGATIVE)</a:t>
            </a:r>
            <a:endParaRPr/>
          </a:p>
          <a:p>
            <a:pPr indent="0" lvl="0" marL="0" rtl="0" algn="l">
              <a:spcBef>
                <a:spcPts val="1080"/>
              </a:spcBef>
              <a:spcAft>
                <a:spcPts val="0"/>
              </a:spcAft>
              <a:buSzPts val="3480"/>
              <a:buNone/>
            </a:pPr>
            <a:r>
              <a:t/>
            </a:r>
            <a:endParaRPr b="1"/>
          </a:p>
        </p:txBody>
      </p:sp>
      <p:graphicFrame>
        <p:nvGraphicFramePr>
          <p:cNvPr id="325" name="Google Shape;325;p31"/>
          <p:cNvGraphicFramePr/>
          <p:nvPr/>
        </p:nvGraphicFramePr>
        <p:xfrm>
          <a:off x="1663700" y="31927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</a:tblGrid>
              <a:tr h="744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326" name="Google Shape;326;p31"/>
          <p:cNvSpPr/>
          <p:nvPr/>
        </p:nvSpPr>
        <p:spPr>
          <a:xfrm rot="10800000">
            <a:off x="1981200" y="3822700"/>
            <a:ext cx="330200" cy="969693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rnd" cmpd="sng" w="15875">
            <a:solidFill>
              <a:srgbClr val="256C8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27" name="Google Shape;327;p31"/>
          <p:cNvSpPr txBox="1"/>
          <p:nvPr/>
        </p:nvSpPr>
        <p:spPr>
          <a:xfrm>
            <a:off x="838200" y="4775228"/>
            <a:ext cx="25273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18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Bitul de semn este 0, atunci nr reprezentat este unul pozitiv</a:t>
            </a:r>
            <a:endParaRPr b="1"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28" name="Google Shape;328;p31"/>
          <p:cNvSpPr/>
          <p:nvPr/>
        </p:nvSpPr>
        <p:spPr>
          <a:xfrm rot="-5400000">
            <a:off x="6246086" y="594451"/>
            <a:ext cx="381000" cy="7294428"/>
          </a:xfrm>
          <a:prstGeom prst="leftBrace">
            <a:avLst>
              <a:gd fmla="val 8333" name="adj1"/>
              <a:gd fmla="val 50000" name="adj2"/>
            </a:avLst>
          </a:prstGeom>
          <a:noFill/>
          <a:ln cap="rnd" cmpd="sng" w="222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reflection blurRad="0" dir="5400000" dist="12700" endA="0" endPos="32000" fadeDir="5400000" kx="0" rotWithShape="0" stA="26000" stPos="0" sy="-100000" ky="0"/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29" name="Google Shape;329;p31"/>
          <p:cNvSpPr txBox="1"/>
          <p:nvPr/>
        </p:nvSpPr>
        <p:spPr>
          <a:xfrm>
            <a:off x="5803900" y="4643464"/>
            <a:ext cx="25273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18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64+32+8=104</a:t>
            </a:r>
            <a:endParaRPr b="1"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30" name="Google Shape;330;p31"/>
          <p:cNvSpPr txBox="1"/>
          <p:nvPr/>
        </p:nvSpPr>
        <p:spPr>
          <a:xfrm>
            <a:off x="3966366" y="5513892"/>
            <a:ext cx="558403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18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Numărul reprezentat este 104</a:t>
            </a:r>
            <a:endParaRPr b="1"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32"/>
          <p:cNvSpPr txBox="1"/>
          <p:nvPr>
            <p:ph type="title"/>
          </p:nvPr>
        </p:nvSpPr>
        <p:spPr>
          <a:xfrm>
            <a:off x="838200" y="500062"/>
            <a:ext cx="11036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Corbel"/>
              <a:buNone/>
            </a:pPr>
            <a:r>
              <a:rPr b="1" lang="ro-RO" sz="2520"/>
              <a:t>REPREZENTAREA ÎN COD DIRECT (SEMN-MĂRIME)</a:t>
            </a:r>
            <a:br>
              <a:rPr b="1" lang="ro-RO" sz="2520"/>
            </a:br>
            <a:br>
              <a:rPr b="1" lang="ro-RO" sz="2520"/>
            </a:br>
            <a:endParaRPr b="1" sz="3600"/>
          </a:p>
        </p:txBody>
      </p:sp>
      <p:sp>
        <p:nvSpPr>
          <p:cNvPr id="336" name="Google Shape;336;p32"/>
          <p:cNvSpPr txBox="1"/>
          <p:nvPr>
            <p:ph idx="12" type="sldNum"/>
          </p:nvPr>
        </p:nvSpPr>
        <p:spPr>
          <a:xfrm>
            <a:off x="10951856" y="58671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ro-RO"/>
              <a:t>‹#›</a:t>
            </a:fld>
            <a:endParaRPr b="1"/>
          </a:p>
        </p:txBody>
      </p:sp>
      <p:sp>
        <p:nvSpPr>
          <p:cNvPr id="337" name="Google Shape;337;p32"/>
          <p:cNvSpPr txBox="1"/>
          <p:nvPr>
            <p:ph idx="1" type="body"/>
          </p:nvPr>
        </p:nvSpPr>
        <p:spPr>
          <a:xfrm>
            <a:off x="1484310" y="1282699"/>
            <a:ext cx="10018713" cy="2095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3480"/>
              <a:buNone/>
            </a:pPr>
            <a:r>
              <a:rPr b="1" lang="ro-RO"/>
              <a:t>REPREZENTARE FIXĂ PE 8 SAU 16 BIȚI</a:t>
            </a:r>
            <a:endParaRPr/>
          </a:p>
          <a:p>
            <a:pPr indent="0" lvl="0" marL="0" rtl="0" algn="l">
              <a:spcBef>
                <a:spcPts val="1080"/>
              </a:spcBef>
              <a:spcAft>
                <a:spcPts val="0"/>
              </a:spcAft>
              <a:buSzPts val="3480"/>
              <a:buNone/>
            </a:pPr>
            <a:r>
              <a:rPr b="1" lang="ro-RO"/>
              <a:t>PRIMUL BIT ESTE REZERVAT PENTRU SEMN (ZERO PT NR POZITIVE, UNU PENTRU NUMERE NEGATIVE)</a:t>
            </a:r>
            <a:endParaRPr/>
          </a:p>
          <a:p>
            <a:pPr indent="0" lvl="0" marL="0" rtl="0" algn="l">
              <a:spcBef>
                <a:spcPts val="1080"/>
              </a:spcBef>
              <a:spcAft>
                <a:spcPts val="0"/>
              </a:spcAft>
              <a:buSzPts val="3480"/>
              <a:buNone/>
            </a:pPr>
            <a:r>
              <a:t/>
            </a:r>
            <a:endParaRPr b="1"/>
          </a:p>
        </p:txBody>
      </p:sp>
      <p:graphicFrame>
        <p:nvGraphicFramePr>
          <p:cNvPr id="338" name="Google Shape;338;p32"/>
          <p:cNvGraphicFramePr/>
          <p:nvPr/>
        </p:nvGraphicFramePr>
        <p:xfrm>
          <a:off x="1663700" y="31927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</a:tblGrid>
              <a:tr h="744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339" name="Google Shape;339;p32"/>
          <p:cNvSpPr/>
          <p:nvPr/>
        </p:nvSpPr>
        <p:spPr>
          <a:xfrm rot="10800000">
            <a:off x="1981200" y="3822700"/>
            <a:ext cx="330200" cy="969693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rnd" cmpd="sng" w="15875">
            <a:solidFill>
              <a:srgbClr val="256C8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40" name="Google Shape;340;p32"/>
          <p:cNvSpPr txBox="1"/>
          <p:nvPr/>
        </p:nvSpPr>
        <p:spPr>
          <a:xfrm>
            <a:off x="838200" y="4775228"/>
            <a:ext cx="25273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18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Bitul de semn este 1, atunci nr reprezentat este unul negativ</a:t>
            </a:r>
            <a:endParaRPr b="1"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41" name="Google Shape;341;p32"/>
          <p:cNvSpPr/>
          <p:nvPr/>
        </p:nvSpPr>
        <p:spPr>
          <a:xfrm rot="-5400000">
            <a:off x="6246086" y="594451"/>
            <a:ext cx="381000" cy="7294428"/>
          </a:xfrm>
          <a:prstGeom prst="leftBrace">
            <a:avLst>
              <a:gd fmla="val 8333" name="adj1"/>
              <a:gd fmla="val 50000" name="adj2"/>
            </a:avLst>
          </a:prstGeom>
          <a:noFill/>
          <a:ln cap="rnd" cmpd="sng" w="222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reflection blurRad="0" dir="5400000" dist="12700" endA="0" endPos="32000" fadeDir="5400000" kx="0" rotWithShape="0" stA="26000" stPos="0" sy="-100000" ky="0"/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42" name="Google Shape;342;p32"/>
          <p:cNvSpPr txBox="1"/>
          <p:nvPr/>
        </p:nvSpPr>
        <p:spPr>
          <a:xfrm>
            <a:off x="5803900" y="4643464"/>
            <a:ext cx="25273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18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64+32+8=104</a:t>
            </a:r>
            <a:endParaRPr b="1"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43" name="Google Shape;343;p32"/>
          <p:cNvSpPr txBox="1"/>
          <p:nvPr/>
        </p:nvSpPr>
        <p:spPr>
          <a:xfrm>
            <a:off x="3966366" y="5513892"/>
            <a:ext cx="558403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18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Numărul reprezentat este -104</a:t>
            </a:r>
            <a:endParaRPr b="1"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33"/>
          <p:cNvSpPr txBox="1"/>
          <p:nvPr>
            <p:ph type="title"/>
          </p:nvPr>
        </p:nvSpPr>
        <p:spPr>
          <a:xfrm>
            <a:off x="838200" y="500062"/>
            <a:ext cx="11036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Corbel"/>
              <a:buNone/>
            </a:pPr>
            <a:r>
              <a:rPr b="1" lang="ro-RO" sz="2520"/>
              <a:t>REPREZENTAREA ÎN COD DIRECT (SEMN-MĂRIME)</a:t>
            </a:r>
            <a:br>
              <a:rPr b="1" lang="ro-RO" sz="2520"/>
            </a:br>
            <a:br>
              <a:rPr b="1" lang="ro-RO" sz="2520"/>
            </a:br>
            <a:endParaRPr b="1" sz="3600"/>
          </a:p>
        </p:txBody>
      </p:sp>
      <p:sp>
        <p:nvSpPr>
          <p:cNvPr id="349" name="Google Shape;349;p33"/>
          <p:cNvSpPr txBox="1"/>
          <p:nvPr>
            <p:ph idx="12" type="sldNum"/>
          </p:nvPr>
        </p:nvSpPr>
        <p:spPr>
          <a:xfrm>
            <a:off x="10951856" y="58671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ro-RO"/>
              <a:t>‹#›</a:t>
            </a:fld>
            <a:endParaRPr b="1"/>
          </a:p>
        </p:txBody>
      </p:sp>
      <p:sp>
        <p:nvSpPr>
          <p:cNvPr id="350" name="Google Shape;350;p33"/>
          <p:cNvSpPr txBox="1"/>
          <p:nvPr>
            <p:ph idx="1" type="body"/>
          </p:nvPr>
        </p:nvSpPr>
        <p:spPr>
          <a:xfrm>
            <a:off x="1484310" y="1282699"/>
            <a:ext cx="10018713" cy="20955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3480"/>
              <a:buNone/>
            </a:pPr>
            <a:r>
              <a:rPr b="1" lang="ro-RO"/>
              <a:t>REPREZENTARE FIXĂ PE 8 SAU 16 BIȚI</a:t>
            </a:r>
            <a:endParaRPr/>
          </a:p>
          <a:p>
            <a:pPr indent="0" lvl="0" marL="0" rtl="0" algn="l">
              <a:spcBef>
                <a:spcPts val="1080"/>
              </a:spcBef>
              <a:spcAft>
                <a:spcPts val="0"/>
              </a:spcAft>
              <a:buSzPts val="3480"/>
              <a:buNone/>
            </a:pPr>
            <a:r>
              <a:rPr b="1" lang="ro-RO"/>
              <a:t>PRIMUL BIT ESTE REZERVAT PENTRU SEMN (ZERO PT NR POZITIVE, UNU PENTRU NUMERE NEGATIVE)</a:t>
            </a:r>
            <a:endParaRPr/>
          </a:p>
          <a:p>
            <a:pPr indent="0" lvl="0" marL="0" rtl="0" algn="l">
              <a:spcBef>
                <a:spcPts val="1080"/>
              </a:spcBef>
              <a:spcAft>
                <a:spcPts val="0"/>
              </a:spcAft>
              <a:buSzPts val="3480"/>
              <a:buNone/>
            </a:pPr>
            <a:r>
              <a:t/>
            </a:r>
            <a:endParaRPr b="1"/>
          </a:p>
        </p:txBody>
      </p:sp>
      <p:graphicFrame>
        <p:nvGraphicFramePr>
          <p:cNvPr id="351" name="Google Shape;351;p33"/>
          <p:cNvGraphicFramePr/>
          <p:nvPr/>
        </p:nvGraphicFramePr>
        <p:xfrm>
          <a:off x="1663700" y="31927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</a:tblGrid>
              <a:tr h="744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352" name="Google Shape;352;p33"/>
          <p:cNvSpPr/>
          <p:nvPr/>
        </p:nvSpPr>
        <p:spPr>
          <a:xfrm rot="10800000">
            <a:off x="1981200" y="3822700"/>
            <a:ext cx="330200" cy="969693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rnd" cmpd="sng" w="15875">
            <a:solidFill>
              <a:srgbClr val="256C8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53" name="Google Shape;353;p33"/>
          <p:cNvSpPr txBox="1"/>
          <p:nvPr/>
        </p:nvSpPr>
        <p:spPr>
          <a:xfrm>
            <a:off x="838200" y="4775228"/>
            <a:ext cx="25273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18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Bitul de semn este 1, atunci nr reprezentat este unul negativ</a:t>
            </a:r>
            <a:endParaRPr b="1"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54" name="Google Shape;354;p33"/>
          <p:cNvSpPr/>
          <p:nvPr/>
        </p:nvSpPr>
        <p:spPr>
          <a:xfrm rot="-5400000">
            <a:off x="6246086" y="594451"/>
            <a:ext cx="381000" cy="7294428"/>
          </a:xfrm>
          <a:prstGeom prst="leftBrace">
            <a:avLst>
              <a:gd fmla="val 8333" name="adj1"/>
              <a:gd fmla="val 50000" name="adj2"/>
            </a:avLst>
          </a:prstGeom>
          <a:noFill/>
          <a:ln cap="rnd" cmpd="sng" w="222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reflection blurRad="0" dir="5400000" dist="12700" endA="0" endPos="32000" fadeDir="5400000" kx="0" rotWithShape="0" stA="26000" stPos="0" sy="-100000" ky="0"/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55" name="Google Shape;355;p33"/>
          <p:cNvSpPr txBox="1"/>
          <p:nvPr/>
        </p:nvSpPr>
        <p:spPr>
          <a:xfrm>
            <a:off x="6311900" y="4643464"/>
            <a:ext cx="25273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18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8</a:t>
            </a:r>
            <a:endParaRPr b="1"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56" name="Google Shape;356;p33"/>
          <p:cNvSpPr txBox="1"/>
          <p:nvPr/>
        </p:nvSpPr>
        <p:spPr>
          <a:xfrm>
            <a:off x="3966366" y="5513892"/>
            <a:ext cx="558403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18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Numărul reprezentat este -8</a:t>
            </a:r>
            <a:endParaRPr b="1"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4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None/>
            </a:pPr>
            <a:r>
              <a:rPr b="1" lang="ro-RO" sz="2800"/>
              <a:t>REPREZENTAREA ÎN COD INVERS (COMPLEMENT FAȚĂ DE 1)</a:t>
            </a:r>
            <a:br>
              <a:rPr lang="ro-RO" sz="2800"/>
            </a:br>
            <a:endParaRPr/>
          </a:p>
        </p:txBody>
      </p:sp>
      <p:sp>
        <p:nvSpPr>
          <p:cNvPr id="362" name="Google Shape;362;p34"/>
          <p:cNvSpPr txBox="1"/>
          <p:nvPr>
            <p:ph idx="12" type="sldNum"/>
          </p:nvPr>
        </p:nvSpPr>
        <p:spPr>
          <a:xfrm>
            <a:off x="10951856" y="58671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  <p:sp>
        <p:nvSpPr>
          <p:cNvPr id="363" name="Google Shape;363;p34"/>
          <p:cNvSpPr txBox="1"/>
          <p:nvPr>
            <p:ph idx="1" type="body"/>
          </p:nvPr>
        </p:nvSpPr>
        <p:spPr>
          <a:xfrm>
            <a:off x="990600" y="1650999"/>
            <a:ext cx="10807700" cy="312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85750" lvl="0" marL="28575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219"/>
              <a:buFont typeface="Noto Sans Symbols"/>
              <a:buChar char="➢"/>
            </a:pPr>
            <a:r>
              <a:rPr b="1" lang="ro-RO" sz="2220"/>
              <a:t>PENTRU NUMERE POZITIVE ESTE ACEEAȘI CA REPREZENTAREA ÎN SEMN-MĂRIME;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1044"/>
              </a:spcBef>
              <a:spcAft>
                <a:spcPts val="0"/>
              </a:spcAft>
              <a:buSzPts val="3219"/>
              <a:buNone/>
            </a:pPr>
            <a:r>
              <a:t/>
            </a:r>
            <a:endParaRPr sz="2220"/>
          </a:p>
          <a:p>
            <a:pPr indent="0" lvl="0" marL="0" rtl="0" algn="just">
              <a:lnSpc>
                <a:spcPct val="80000"/>
              </a:lnSpc>
              <a:spcBef>
                <a:spcPts val="1044"/>
              </a:spcBef>
              <a:spcAft>
                <a:spcPts val="0"/>
              </a:spcAft>
              <a:buSzPts val="3219"/>
              <a:buNone/>
            </a:pPr>
            <a:r>
              <a:t/>
            </a:r>
            <a:endParaRPr sz="2220"/>
          </a:p>
          <a:p>
            <a:pPr indent="-285750" lvl="0" marL="285750" rtl="0" algn="just">
              <a:lnSpc>
                <a:spcPct val="80000"/>
              </a:lnSpc>
              <a:spcBef>
                <a:spcPts val="1044"/>
              </a:spcBef>
              <a:spcAft>
                <a:spcPts val="0"/>
              </a:spcAft>
              <a:buSzPts val="3219"/>
              <a:buFont typeface="Noto Sans Symbols"/>
              <a:buChar char="➢"/>
            </a:pPr>
            <a:r>
              <a:rPr b="1" lang="ro-RO" sz="2220"/>
              <a:t>PENTRU NUMERELE NEGATIVE:</a:t>
            </a:r>
            <a:endParaRPr/>
          </a:p>
          <a:p>
            <a:pPr indent="-285750" lvl="0" marL="285750" rtl="0" algn="just">
              <a:lnSpc>
                <a:spcPct val="80000"/>
              </a:lnSpc>
              <a:spcBef>
                <a:spcPts val="1044"/>
              </a:spcBef>
              <a:spcAft>
                <a:spcPts val="0"/>
              </a:spcAft>
              <a:buSzPts val="3219"/>
              <a:buFont typeface="Noto Sans Symbols"/>
              <a:buChar char="▪"/>
            </a:pPr>
            <a:r>
              <a:rPr b="1" lang="ro-RO" sz="2220"/>
              <a:t>      SE REPREZINTĂ NUMĂRUL ÎN MODUL;</a:t>
            </a:r>
            <a:endParaRPr/>
          </a:p>
          <a:p>
            <a:pPr indent="-285750" lvl="0" marL="285750" rtl="0" algn="just">
              <a:lnSpc>
                <a:spcPct val="80000"/>
              </a:lnSpc>
              <a:spcBef>
                <a:spcPts val="1044"/>
              </a:spcBef>
              <a:spcAft>
                <a:spcPts val="0"/>
              </a:spcAft>
              <a:buSzPts val="3219"/>
              <a:buFont typeface="Noto Sans Symbols"/>
              <a:buChar char="▪"/>
            </a:pPr>
            <a:r>
              <a:rPr b="1" lang="ro-RO" sz="2220"/>
              <a:t>      SE INVERSEAZĂ BIT CU BIT (0 DEVINE 1, 1 DEVINE 0) INCLUSIV BITUL DE SEMN;</a:t>
            </a:r>
            <a:endParaRPr/>
          </a:p>
          <a:p>
            <a:pPr indent="-285750" lvl="0" marL="285750" rtl="0" algn="just">
              <a:lnSpc>
                <a:spcPct val="80000"/>
              </a:lnSpc>
              <a:spcBef>
                <a:spcPts val="1044"/>
              </a:spcBef>
              <a:spcAft>
                <a:spcPts val="0"/>
              </a:spcAft>
              <a:buSzPts val="3219"/>
              <a:buFont typeface="Noto Sans Symbols"/>
              <a:buChar char="▪"/>
            </a:pPr>
            <a:r>
              <a:rPr b="1" lang="ro-RO" sz="2220"/>
              <a:t>       REZULTATUL VA FI NUMĂRUL REPREZENTAT ÎN COD INVERS.</a:t>
            </a:r>
            <a:endParaRPr b="1" sz="2220"/>
          </a:p>
        </p:txBody>
      </p:sp>
      <p:graphicFrame>
        <p:nvGraphicFramePr>
          <p:cNvPr id="364" name="Google Shape;364;p34"/>
          <p:cNvGraphicFramePr/>
          <p:nvPr/>
        </p:nvGraphicFramePr>
        <p:xfrm>
          <a:off x="2882896" y="223683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</a:tblGrid>
              <a:tr h="744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365" name="Google Shape;365;p34"/>
          <p:cNvSpPr txBox="1"/>
          <p:nvPr/>
        </p:nvSpPr>
        <p:spPr>
          <a:xfrm>
            <a:off x="1962789" y="2229400"/>
            <a:ext cx="153923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36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31</a:t>
            </a:r>
            <a:endParaRPr b="1" sz="36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66" name="Google Shape;366;p34"/>
          <p:cNvSpPr txBox="1"/>
          <p:nvPr/>
        </p:nvSpPr>
        <p:spPr>
          <a:xfrm>
            <a:off x="1320801" y="5543965"/>
            <a:ext cx="141160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36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-31(ci)</a:t>
            </a:r>
            <a:endParaRPr b="1" sz="36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67" name="Google Shape;367;p34"/>
          <p:cNvSpPr txBox="1"/>
          <p:nvPr/>
        </p:nvSpPr>
        <p:spPr>
          <a:xfrm>
            <a:off x="1962789" y="4755438"/>
            <a:ext cx="70421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36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31</a:t>
            </a:r>
            <a:endParaRPr b="1" sz="36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aphicFrame>
        <p:nvGraphicFramePr>
          <p:cNvPr id="368" name="Google Shape;368;p34"/>
          <p:cNvGraphicFramePr/>
          <p:nvPr/>
        </p:nvGraphicFramePr>
        <p:xfrm>
          <a:off x="2882896" y="475543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</a:tblGrid>
              <a:tr h="744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369" name="Google Shape;369;p34"/>
          <p:cNvGraphicFramePr/>
          <p:nvPr/>
        </p:nvGraphicFramePr>
        <p:xfrm>
          <a:off x="2882896" y="549502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</a:tblGrid>
              <a:tr h="744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35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None/>
            </a:pPr>
            <a:r>
              <a:rPr b="1" lang="ro-RO" sz="2800"/>
              <a:t>REPREZENTAREA ÎN COD COMPLEMENTAR </a:t>
            </a:r>
            <a:br>
              <a:rPr b="1" lang="ro-RO" sz="2800"/>
            </a:br>
            <a:r>
              <a:rPr b="1" lang="ro-RO" sz="2800"/>
              <a:t>(COMPLEMENT FAȚĂ DE 2)</a:t>
            </a:r>
            <a:endParaRPr/>
          </a:p>
        </p:txBody>
      </p:sp>
      <p:sp>
        <p:nvSpPr>
          <p:cNvPr id="375" name="Google Shape;375;p35"/>
          <p:cNvSpPr txBox="1"/>
          <p:nvPr>
            <p:ph idx="12" type="sldNum"/>
          </p:nvPr>
        </p:nvSpPr>
        <p:spPr>
          <a:xfrm>
            <a:off x="10951856" y="58671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  <p:sp>
        <p:nvSpPr>
          <p:cNvPr id="376" name="Google Shape;376;p35"/>
          <p:cNvSpPr txBox="1"/>
          <p:nvPr>
            <p:ph idx="1" type="body"/>
          </p:nvPr>
        </p:nvSpPr>
        <p:spPr>
          <a:xfrm>
            <a:off x="990600" y="1650999"/>
            <a:ext cx="10512423" cy="3124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85750" lvl="0" marL="28575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35"/>
              <a:buFont typeface="Noto Sans Symbols"/>
              <a:buChar char="➢"/>
            </a:pPr>
            <a:r>
              <a:rPr b="1" lang="ro-RO" sz="1679"/>
              <a:t>PENTRU NUMERE POZITIVE ESTE ACEEAȘI CA REPREZENTAREA ÎN SEMN-MĂRIME;</a:t>
            </a:r>
            <a:endParaRPr/>
          </a:p>
          <a:p>
            <a:pPr indent="-131064" lvl="0" marL="285750" rtl="0" algn="just">
              <a:lnSpc>
                <a:spcPct val="80000"/>
              </a:lnSpc>
              <a:spcBef>
                <a:spcPts val="936"/>
              </a:spcBef>
              <a:spcAft>
                <a:spcPts val="0"/>
              </a:spcAft>
              <a:buSzPts val="2436"/>
              <a:buFont typeface="Noto Sans Symbols"/>
              <a:buNone/>
            </a:pPr>
            <a:r>
              <a:t/>
            </a:r>
            <a:endParaRPr sz="1679"/>
          </a:p>
          <a:p>
            <a:pPr indent="0" lvl="0" marL="0" rtl="0" algn="just">
              <a:lnSpc>
                <a:spcPct val="80000"/>
              </a:lnSpc>
              <a:spcBef>
                <a:spcPts val="936"/>
              </a:spcBef>
              <a:spcAft>
                <a:spcPts val="0"/>
              </a:spcAft>
              <a:buSzPts val="2436"/>
              <a:buNone/>
            </a:pPr>
            <a:r>
              <a:t/>
            </a:r>
            <a:endParaRPr sz="1679"/>
          </a:p>
          <a:p>
            <a:pPr indent="0" lvl="0" marL="0" rtl="0" algn="just">
              <a:lnSpc>
                <a:spcPct val="80000"/>
              </a:lnSpc>
              <a:spcBef>
                <a:spcPts val="936"/>
              </a:spcBef>
              <a:spcAft>
                <a:spcPts val="0"/>
              </a:spcAft>
              <a:buSzPts val="2436"/>
              <a:buNone/>
            </a:pPr>
            <a:r>
              <a:t/>
            </a:r>
            <a:endParaRPr sz="1679"/>
          </a:p>
          <a:p>
            <a:pPr indent="-285750" lvl="0" marL="285750" rtl="0" algn="just">
              <a:lnSpc>
                <a:spcPct val="80000"/>
              </a:lnSpc>
              <a:spcBef>
                <a:spcPts val="936"/>
              </a:spcBef>
              <a:spcAft>
                <a:spcPts val="0"/>
              </a:spcAft>
              <a:buSzPts val="2435"/>
              <a:buFont typeface="Noto Sans Symbols"/>
              <a:buChar char="➢"/>
            </a:pPr>
            <a:r>
              <a:rPr b="1" lang="ro-RO" sz="1679"/>
              <a:t>PENTRU NUMERELE NEGATIVE:</a:t>
            </a:r>
            <a:endParaRPr/>
          </a:p>
          <a:p>
            <a:pPr indent="-285750" lvl="0" marL="285750" rtl="0" algn="just">
              <a:lnSpc>
                <a:spcPct val="80000"/>
              </a:lnSpc>
              <a:spcBef>
                <a:spcPts val="936"/>
              </a:spcBef>
              <a:spcAft>
                <a:spcPts val="0"/>
              </a:spcAft>
              <a:buSzPts val="2435"/>
              <a:buFont typeface="Noto Sans Symbols"/>
              <a:buChar char="▪"/>
            </a:pPr>
            <a:r>
              <a:rPr b="1" lang="ro-RO" sz="1679"/>
              <a:t>      SE REPREZINTĂ NUMĂRUL ÎN MODUL;</a:t>
            </a:r>
            <a:endParaRPr/>
          </a:p>
          <a:p>
            <a:pPr indent="-285750" lvl="0" marL="285750" rtl="0" algn="just">
              <a:lnSpc>
                <a:spcPct val="80000"/>
              </a:lnSpc>
              <a:spcBef>
                <a:spcPts val="936"/>
              </a:spcBef>
              <a:spcAft>
                <a:spcPts val="0"/>
              </a:spcAft>
              <a:buSzPts val="2435"/>
              <a:buFont typeface="Noto Sans Symbols"/>
              <a:buChar char="▪"/>
            </a:pPr>
            <a:r>
              <a:rPr b="1" lang="ro-RO" sz="1679"/>
              <a:t>      SE INVERSEAZĂ BIT CU BIT (0 DEVINE 1, 1 DEVINE 0) INCLUSIV BITUL DE SEMN;</a:t>
            </a:r>
            <a:endParaRPr/>
          </a:p>
          <a:p>
            <a:pPr indent="-285750" lvl="0" marL="285750" rtl="0" algn="just">
              <a:lnSpc>
                <a:spcPct val="80000"/>
              </a:lnSpc>
              <a:spcBef>
                <a:spcPts val="936"/>
              </a:spcBef>
              <a:spcAft>
                <a:spcPts val="0"/>
              </a:spcAft>
              <a:buSzPts val="2435"/>
              <a:buFont typeface="Noto Sans Symbols"/>
              <a:buChar char="▪"/>
            </a:pPr>
            <a:r>
              <a:rPr b="1" lang="ro-RO" sz="1679"/>
              <a:t>      SE ADUNĂ UN 1 LA CEL MAI PUȚIN SEMNIFICATIV BIT;</a:t>
            </a:r>
            <a:endParaRPr/>
          </a:p>
          <a:p>
            <a:pPr indent="-285750" lvl="0" marL="285750" rtl="0" algn="just">
              <a:lnSpc>
                <a:spcPct val="80000"/>
              </a:lnSpc>
              <a:spcBef>
                <a:spcPts val="936"/>
              </a:spcBef>
              <a:spcAft>
                <a:spcPts val="0"/>
              </a:spcAft>
              <a:buSzPts val="2435"/>
              <a:buFont typeface="Noto Sans Symbols"/>
              <a:buChar char="▪"/>
            </a:pPr>
            <a:r>
              <a:rPr b="1" lang="ro-RO" sz="1679"/>
              <a:t>       REZULTATUL VA FI NUMĂRUL REPREZENTAT ÎN COD INVERS.</a:t>
            </a:r>
            <a:endParaRPr b="1" sz="1679"/>
          </a:p>
        </p:txBody>
      </p:sp>
      <p:graphicFrame>
        <p:nvGraphicFramePr>
          <p:cNvPr id="377" name="Google Shape;377;p35"/>
          <p:cNvGraphicFramePr/>
          <p:nvPr/>
        </p:nvGraphicFramePr>
        <p:xfrm>
          <a:off x="2882896" y="223683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</a:tblGrid>
              <a:tr h="744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378" name="Google Shape;378;p35"/>
          <p:cNvSpPr txBox="1"/>
          <p:nvPr/>
        </p:nvSpPr>
        <p:spPr>
          <a:xfrm>
            <a:off x="1962789" y="2229400"/>
            <a:ext cx="153923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36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31</a:t>
            </a:r>
            <a:endParaRPr b="1" sz="36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79" name="Google Shape;379;p35"/>
          <p:cNvSpPr txBox="1"/>
          <p:nvPr/>
        </p:nvSpPr>
        <p:spPr>
          <a:xfrm>
            <a:off x="1320800" y="6173569"/>
            <a:ext cx="15494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36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-31(cc)</a:t>
            </a:r>
            <a:endParaRPr b="1" sz="36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80" name="Google Shape;380;p35"/>
          <p:cNvSpPr txBox="1"/>
          <p:nvPr/>
        </p:nvSpPr>
        <p:spPr>
          <a:xfrm>
            <a:off x="1962789" y="4755438"/>
            <a:ext cx="70421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o-RO" sz="36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31</a:t>
            </a:r>
            <a:endParaRPr b="1" sz="36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aphicFrame>
        <p:nvGraphicFramePr>
          <p:cNvPr id="381" name="Google Shape;381;p35"/>
          <p:cNvGraphicFramePr/>
          <p:nvPr/>
        </p:nvGraphicFramePr>
        <p:xfrm>
          <a:off x="2882896" y="475543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</a:tblGrid>
              <a:tr h="744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382" name="Google Shape;382;p35"/>
          <p:cNvGraphicFramePr/>
          <p:nvPr/>
        </p:nvGraphicFramePr>
        <p:xfrm>
          <a:off x="2882896" y="549502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</a:tblGrid>
              <a:tr h="744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383" name="Google Shape;383;p35"/>
          <p:cNvGraphicFramePr/>
          <p:nvPr/>
        </p:nvGraphicFramePr>
        <p:xfrm>
          <a:off x="2882896" y="61137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  <a:gridCol w="1058875"/>
              </a:tblGrid>
              <a:tr h="7442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36"/>
          <p:cNvSpPr txBox="1"/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orbel"/>
              <a:buNone/>
            </a:pPr>
            <a:r>
              <a:rPr lang="ro-RO"/>
              <a:t>ÎNTREBĂRI?</a:t>
            </a:r>
            <a:endParaRPr/>
          </a:p>
        </p:txBody>
      </p:sp>
      <p:pic>
        <p:nvPicPr>
          <p:cNvPr descr="http://theaposition.com/robertfagan/wp-content/uploads/sites/33/2013/04/QuestionsPic.jpg" id="389" name="Google Shape;389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76774" y="2263775"/>
            <a:ext cx="3362325" cy="4189564"/>
          </a:xfrm>
          <a:prstGeom prst="rect">
            <a:avLst/>
          </a:prstGeom>
          <a:noFill/>
          <a:ln>
            <a:noFill/>
          </a:ln>
        </p:spPr>
      </p:pic>
      <p:sp>
        <p:nvSpPr>
          <p:cNvPr id="390" name="Google Shape;390;p36"/>
          <p:cNvSpPr txBox="1"/>
          <p:nvPr>
            <p:ph idx="12" type="sldNum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0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Corbel"/>
              <a:buNone/>
            </a:pPr>
            <a:r>
              <a:rPr b="1" lang="ro-RO" sz="2520"/>
              <a:t>REPREZENTAREA INFORMAȚIEI PRIN CODURI.</a:t>
            </a:r>
            <a:br>
              <a:rPr b="1" lang="ro-RO" sz="2520"/>
            </a:br>
            <a:r>
              <a:rPr b="1" lang="ro-RO" sz="2520"/>
              <a:t>OPERAȚII ARITMETICE</a:t>
            </a:r>
            <a:br>
              <a:rPr lang="ro-RO" sz="2520"/>
            </a:br>
            <a:endParaRPr sz="3600"/>
          </a:p>
        </p:txBody>
      </p:sp>
      <p:sp>
        <p:nvSpPr>
          <p:cNvPr id="156" name="Google Shape;156;p20"/>
          <p:cNvSpPr txBox="1"/>
          <p:nvPr>
            <p:ph idx="1" type="body"/>
          </p:nvPr>
        </p:nvSpPr>
        <p:spPr>
          <a:xfrm>
            <a:off x="1484310" y="1825625"/>
            <a:ext cx="10018713" cy="38481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219"/>
              <a:buNone/>
            </a:pPr>
            <a:r>
              <a:rPr b="1" lang="ro-RO" sz="2220"/>
              <a:t>OBIECTIVE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44"/>
              </a:spcBef>
              <a:spcAft>
                <a:spcPts val="0"/>
              </a:spcAft>
              <a:buSzPts val="3219"/>
              <a:buNone/>
            </a:pPr>
            <a:r>
              <a:t/>
            </a:r>
            <a:endParaRPr sz="2220"/>
          </a:p>
          <a:p>
            <a:pPr indent="0" lvl="0" marL="0" rtl="0" algn="l">
              <a:lnSpc>
                <a:spcPct val="80000"/>
              </a:lnSpc>
              <a:spcBef>
                <a:spcPts val="1044"/>
              </a:spcBef>
              <a:spcAft>
                <a:spcPts val="0"/>
              </a:spcAft>
              <a:buSzPts val="3219"/>
              <a:buNone/>
            </a:pPr>
            <a:r>
              <a:rPr lang="ro-RO" sz="2220"/>
              <a:t>Prin parcurgerea acestei ședințe de laborator studenții vor fi capabili:</a:t>
            </a:r>
            <a:endParaRPr/>
          </a:p>
          <a:p>
            <a:pPr indent="-285750" lvl="0" marL="285750" rtl="0" algn="l">
              <a:lnSpc>
                <a:spcPct val="80000"/>
              </a:lnSpc>
              <a:spcBef>
                <a:spcPts val="1044"/>
              </a:spcBef>
              <a:spcAft>
                <a:spcPts val="0"/>
              </a:spcAft>
              <a:buSzPts val="3219"/>
              <a:buFont typeface="Noto Sans Symbols"/>
              <a:buChar char="➢"/>
            </a:pPr>
            <a:r>
              <a:rPr lang="ro-RO" sz="2220"/>
              <a:t>Să efectueze operații aritmetice cu numere reprezentate în bazele 2 și 16;</a:t>
            </a:r>
            <a:endParaRPr sz="2220"/>
          </a:p>
          <a:p>
            <a:pPr indent="-285750" lvl="0" marL="285750" rtl="0" algn="l">
              <a:lnSpc>
                <a:spcPct val="80000"/>
              </a:lnSpc>
              <a:spcBef>
                <a:spcPts val="1044"/>
              </a:spcBef>
              <a:spcAft>
                <a:spcPts val="0"/>
              </a:spcAft>
              <a:buSzPts val="3219"/>
              <a:buFont typeface="Noto Sans Symbols"/>
              <a:buChar char="➢"/>
            </a:pPr>
            <a:r>
              <a:rPr lang="ro-RO" sz="2220"/>
              <a:t>Să reprezinte aritmetic numerele naturale;</a:t>
            </a:r>
            <a:endParaRPr sz="2220"/>
          </a:p>
          <a:p>
            <a:pPr indent="-285750" lvl="0" marL="285750" rtl="0" algn="l">
              <a:lnSpc>
                <a:spcPct val="80000"/>
              </a:lnSpc>
              <a:spcBef>
                <a:spcPts val="1044"/>
              </a:spcBef>
              <a:spcAft>
                <a:spcPts val="0"/>
              </a:spcAft>
              <a:buSzPts val="3219"/>
              <a:buFont typeface="Noto Sans Symbols"/>
              <a:buChar char="➢"/>
            </a:pPr>
            <a:r>
              <a:rPr lang="ro-RO" sz="2220"/>
              <a:t>Să reprezinte numerele întregi în cod direct;</a:t>
            </a:r>
            <a:endParaRPr sz="2220"/>
          </a:p>
          <a:p>
            <a:pPr indent="-285750" lvl="0" marL="285750" rtl="0" algn="l">
              <a:lnSpc>
                <a:spcPct val="80000"/>
              </a:lnSpc>
              <a:spcBef>
                <a:spcPts val="1044"/>
              </a:spcBef>
              <a:spcAft>
                <a:spcPts val="0"/>
              </a:spcAft>
              <a:buSzPts val="3219"/>
              <a:buFont typeface="Noto Sans Symbols"/>
              <a:buChar char="➢"/>
            </a:pPr>
            <a:r>
              <a:rPr lang="ro-RO" sz="2220"/>
              <a:t>Să reprezinte numerele întregi în cod complementar;</a:t>
            </a:r>
            <a:endParaRPr sz="2220"/>
          </a:p>
          <a:p>
            <a:pPr indent="-285750" lvl="0" marL="285750" rtl="0" algn="l">
              <a:lnSpc>
                <a:spcPct val="80000"/>
              </a:lnSpc>
              <a:spcBef>
                <a:spcPts val="1044"/>
              </a:spcBef>
              <a:spcAft>
                <a:spcPts val="0"/>
              </a:spcAft>
              <a:buSzPts val="3219"/>
              <a:buFont typeface="Noto Sans Symbols"/>
              <a:buChar char="➢"/>
            </a:pPr>
            <a:r>
              <a:rPr lang="ro-RO" sz="2220"/>
              <a:t>Să reprezinte numerele întregi în cod invers;</a:t>
            </a:r>
            <a:endParaRPr sz="2220"/>
          </a:p>
          <a:p>
            <a:pPr indent="-285750" lvl="0" marL="285750" rtl="0" algn="l">
              <a:lnSpc>
                <a:spcPct val="80000"/>
              </a:lnSpc>
              <a:spcBef>
                <a:spcPts val="1044"/>
              </a:spcBef>
              <a:spcAft>
                <a:spcPts val="0"/>
              </a:spcAft>
              <a:buSzPts val="3219"/>
              <a:buFont typeface="Noto Sans Symbols"/>
              <a:buChar char="➢"/>
            </a:pPr>
            <a:r>
              <a:rPr lang="ro-RO" sz="2220"/>
              <a:t>Să reprezinte cifrele zecimale prin coduri zecimal-binare;</a:t>
            </a:r>
            <a:endParaRPr sz="2220"/>
          </a:p>
          <a:p>
            <a:pPr indent="0" lvl="0" marL="0" rtl="0" algn="l">
              <a:lnSpc>
                <a:spcPct val="80000"/>
              </a:lnSpc>
              <a:spcBef>
                <a:spcPts val="1044"/>
              </a:spcBef>
              <a:spcAft>
                <a:spcPts val="0"/>
              </a:spcAft>
              <a:buSzPts val="3219"/>
              <a:buNone/>
            </a:pPr>
            <a:r>
              <a:t/>
            </a:r>
            <a:endParaRPr sz="2220"/>
          </a:p>
        </p:txBody>
      </p:sp>
      <p:sp>
        <p:nvSpPr>
          <p:cNvPr id="157" name="Google Shape;157;p20"/>
          <p:cNvSpPr txBox="1"/>
          <p:nvPr>
            <p:ph idx="12" type="sldNum"/>
          </p:nvPr>
        </p:nvSpPr>
        <p:spPr>
          <a:xfrm>
            <a:off x="10951856" y="58671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1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None/>
            </a:pPr>
            <a:r>
              <a:rPr b="1" lang="ro-RO" sz="2800"/>
              <a:t>OPERAȚII ARITMETICE ÎN BAZA 2</a:t>
            </a:r>
            <a:br>
              <a:rPr lang="ro-RO" sz="2800"/>
            </a:br>
            <a:endParaRPr/>
          </a:p>
        </p:txBody>
      </p:sp>
      <p:graphicFrame>
        <p:nvGraphicFramePr>
          <p:cNvPr id="163" name="Google Shape;163;p21"/>
          <p:cNvGraphicFramePr/>
          <p:nvPr/>
        </p:nvGraphicFramePr>
        <p:xfrm>
          <a:off x="1840389" y="1706816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{A4C2F8A8-95A8-4784-9BED-FE3E9AF44628}</a:tableStyleId>
              </a:tblPr>
              <a:tblGrid>
                <a:gridCol w="2794375"/>
                <a:gridCol w="2789825"/>
                <a:gridCol w="2798925"/>
              </a:tblGrid>
              <a:tr h="6309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 u="none" cap="none" strike="noStrike"/>
                        <a:t>Adunare</a:t>
                      </a:r>
                      <a:endParaRPr sz="36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 u="none" cap="none" strike="noStrike"/>
                        <a:t>Scădere</a:t>
                      </a:r>
                      <a:endParaRPr sz="36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 u="none" cap="none" strike="noStrike"/>
                        <a:t>Înmulțire</a:t>
                      </a:r>
                      <a:endParaRPr sz="36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2377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0" marB="0" marR="68575" marL="685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0" marB="0" marR="68575" marL="6857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0" marB="0" marR="68575" marL="68575"/>
                </a:tc>
              </a:tr>
            </a:tbl>
          </a:graphicData>
        </a:graphic>
      </p:graphicFrame>
      <p:sp>
        <p:nvSpPr>
          <p:cNvPr id="164" name="Google Shape;164;p21"/>
          <p:cNvSpPr txBox="1"/>
          <p:nvPr>
            <p:ph idx="12" type="sldNum"/>
          </p:nvPr>
        </p:nvSpPr>
        <p:spPr>
          <a:xfrm>
            <a:off x="10951856" y="58671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2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None/>
            </a:pPr>
            <a:r>
              <a:rPr b="1" lang="ro-RO" sz="2800"/>
              <a:t>OPERAȚII ARITMETICE ÎN BAZA 2</a:t>
            </a:r>
            <a:br>
              <a:rPr lang="ro-RO" sz="2800"/>
            </a:br>
            <a:r>
              <a:rPr b="1" lang="ro-RO" sz="2800"/>
              <a:t>ADUNAREA</a:t>
            </a:r>
            <a:endParaRPr b="1"/>
          </a:p>
        </p:txBody>
      </p:sp>
      <p:sp>
        <p:nvSpPr>
          <p:cNvPr id="170" name="Google Shape;170;p22"/>
          <p:cNvSpPr txBox="1"/>
          <p:nvPr>
            <p:ph idx="12" type="sldNum"/>
          </p:nvPr>
        </p:nvSpPr>
        <p:spPr>
          <a:xfrm>
            <a:off x="10951856" y="58671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  <p:graphicFrame>
        <p:nvGraphicFramePr>
          <p:cNvPr id="171" name="Google Shape;171;p22"/>
          <p:cNvGraphicFramePr/>
          <p:nvPr/>
        </p:nvGraphicFramePr>
        <p:xfrm>
          <a:off x="1484313" y="2667000"/>
          <a:ext cx="3000000" cy="3000000"/>
        </p:xfrm>
        <a:graphic>
          <a:graphicData uri="http://schemas.openxmlformats.org/drawingml/2006/table">
            <a:tbl>
              <a:tblPr bandRow="1" firstRow="1">
                <a:gradFill>
                  <a:gsLst>
                    <a:gs pos="0">
                      <a:srgbClr val="B5C8E3"/>
                    </a:gs>
                    <a:gs pos="100000">
                      <a:srgbClr val="739FD0"/>
                    </a:gs>
                  </a:gsLst>
                  <a:lin ang="5400000" scaled="0"/>
                </a:gradFill>
                <a:tableStyleId>{78945786-69CB-4319-9516-EBAA80AECED1}</a:tableStyleId>
              </a:tblPr>
              <a:tblGrid>
                <a:gridCol w="1001875"/>
                <a:gridCol w="1001875"/>
                <a:gridCol w="1001875"/>
                <a:gridCol w="1001875"/>
                <a:gridCol w="1001875"/>
                <a:gridCol w="1001875"/>
                <a:gridCol w="1001875"/>
                <a:gridCol w="1001875"/>
                <a:gridCol w="1001875"/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+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0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172" name="Google Shape;172;p22"/>
          <p:cNvGraphicFramePr/>
          <p:nvPr/>
        </p:nvGraphicFramePr>
        <p:xfrm>
          <a:off x="9498013" y="3987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3" name="Google Shape;173;p22"/>
          <p:cNvGraphicFramePr/>
          <p:nvPr/>
        </p:nvGraphicFramePr>
        <p:xfrm>
          <a:off x="8482013" y="3987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4" name="Google Shape;174;p22"/>
          <p:cNvGraphicFramePr/>
          <p:nvPr/>
        </p:nvGraphicFramePr>
        <p:xfrm>
          <a:off x="7478713" y="3987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5" name="Google Shape;175;p22"/>
          <p:cNvGraphicFramePr/>
          <p:nvPr/>
        </p:nvGraphicFramePr>
        <p:xfrm>
          <a:off x="6475413" y="3987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6" name="Google Shape;176;p22"/>
          <p:cNvGraphicFramePr/>
          <p:nvPr/>
        </p:nvGraphicFramePr>
        <p:xfrm>
          <a:off x="6488113" y="4622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13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2=10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7" name="Google Shape;177;p22"/>
          <p:cNvGraphicFramePr/>
          <p:nvPr/>
        </p:nvGraphicFramePr>
        <p:xfrm>
          <a:off x="5548313" y="20701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200"/>
                        <a:t>1+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73B5E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8" name="Google Shape;178;p22"/>
          <p:cNvGraphicFramePr/>
          <p:nvPr/>
        </p:nvGraphicFramePr>
        <p:xfrm>
          <a:off x="5484813" y="3987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9" name="Google Shape;179;p22"/>
          <p:cNvGraphicFramePr/>
          <p:nvPr/>
        </p:nvGraphicFramePr>
        <p:xfrm>
          <a:off x="4532313" y="20701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200"/>
                        <a:t>1+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73B5E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0" name="Google Shape;180;p22"/>
          <p:cNvGraphicFramePr/>
          <p:nvPr/>
        </p:nvGraphicFramePr>
        <p:xfrm>
          <a:off x="4468813" y="3987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1" name="Google Shape;181;p22"/>
          <p:cNvGraphicFramePr/>
          <p:nvPr/>
        </p:nvGraphicFramePr>
        <p:xfrm>
          <a:off x="3516313" y="20701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200"/>
                        <a:t>1+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73B5E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2" name="Google Shape;182;p22"/>
          <p:cNvGraphicFramePr/>
          <p:nvPr/>
        </p:nvGraphicFramePr>
        <p:xfrm>
          <a:off x="3478213" y="3987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3" name="Google Shape;183;p22"/>
          <p:cNvGraphicFramePr/>
          <p:nvPr/>
        </p:nvGraphicFramePr>
        <p:xfrm>
          <a:off x="1497013" y="3987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4" name="Google Shape;184;p22"/>
          <p:cNvGraphicFramePr/>
          <p:nvPr/>
        </p:nvGraphicFramePr>
        <p:xfrm>
          <a:off x="2500313" y="3987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5" name="Google Shape;185;p22"/>
          <p:cNvGraphicFramePr/>
          <p:nvPr/>
        </p:nvGraphicFramePr>
        <p:xfrm>
          <a:off x="2500313" y="20701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200"/>
                        <a:t>1+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73B5E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6" name="Google Shape;186;p22"/>
          <p:cNvGraphicFramePr/>
          <p:nvPr/>
        </p:nvGraphicFramePr>
        <p:xfrm>
          <a:off x="5395913" y="4622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13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2=10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7" name="Google Shape;187;p22"/>
          <p:cNvGraphicFramePr/>
          <p:nvPr/>
        </p:nvGraphicFramePr>
        <p:xfrm>
          <a:off x="4329113" y="4622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13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2=10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8" name="Google Shape;188;p22"/>
          <p:cNvGraphicFramePr/>
          <p:nvPr/>
        </p:nvGraphicFramePr>
        <p:xfrm>
          <a:off x="3287713" y="4622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13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3=11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9" name="Google Shape;189;p22"/>
          <p:cNvGraphicFramePr/>
          <p:nvPr/>
        </p:nvGraphicFramePr>
        <p:xfrm>
          <a:off x="2233613" y="4622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13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2=10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0" name="Google Shape;190;p22"/>
          <p:cNvGraphicFramePr/>
          <p:nvPr/>
        </p:nvGraphicFramePr>
        <p:xfrm>
          <a:off x="1522413" y="20701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200"/>
                        <a:t>1+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73B5E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3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None/>
            </a:pPr>
            <a:r>
              <a:rPr b="1" lang="ro-RO" sz="2800"/>
              <a:t>OPERAȚII ARITMETICE ÎN BAZA 2</a:t>
            </a:r>
            <a:br>
              <a:rPr lang="ro-RO" sz="2800"/>
            </a:br>
            <a:r>
              <a:rPr b="1" lang="ro-RO" sz="2800"/>
              <a:t>SCĂDEREA</a:t>
            </a:r>
            <a:endParaRPr b="1"/>
          </a:p>
        </p:txBody>
      </p:sp>
      <p:sp>
        <p:nvSpPr>
          <p:cNvPr id="196" name="Google Shape;196;p23"/>
          <p:cNvSpPr txBox="1"/>
          <p:nvPr>
            <p:ph idx="12" type="sldNum"/>
          </p:nvPr>
        </p:nvSpPr>
        <p:spPr>
          <a:xfrm>
            <a:off x="10139056" y="58544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  <p:graphicFrame>
        <p:nvGraphicFramePr>
          <p:cNvPr id="197" name="Google Shape;197;p23"/>
          <p:cNvGraphicFramePr/>
          <p:nvPr/>
        </p:nvGraphicFramePr>
        <p:xfrm>
          <a:off x="1471613" y="322037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{54E91B52-05AD-40D5-8432-E5C4B374BD6D}</a:tableStyleId>
              </a:tblPr>
              <a:tblGrid>
                <a:gridCol w="1001875"/>
                <a:gridCol w="1001875"/>
                <a:gridCol w="1001875"/>
                <a:gridCol w="1001875"/>
                <a:gridCol w="1001875"/>
                <a:gridCol w="1001875"/>
                <a:gridCol w="1001875"/>
                <a:gridCol w="1001875"/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-</a:t>
                      </a:r>
                      <a:endParaRPr b="1" sz="32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32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98" name="Google Shape;198;p23"/>
          <p:cNvSpPr/>
          <p:nvPr/>
        </p:nvSpPr>
        <p:spPr>
          <a:xfrm>
            <a:off x="6864925" y="1625815"/>
            <a:ext cx="1104900" cy="1995777"/>
          </a:xfrm>
          <a:custGeom>
            <a:rect b="b" l="l" r="r" t="t"/>
            <a:pathLst>
              <a:path extrusionOk="0" h="120000" w="120000">
                <a:moveTo>
                  <a:pt x="7500" y="60000"/>
                </a:moveTo>
                <a:lnTo>
                  <a:pt x="7500" y="60000"/>
                </a:lnTo>
                <a:cubicBezTo>
                  <a:pt x="7500" y="30806"/>
                  <a:pt x="28638" y="6537"/>
                  <a:pt x="56002" y="4314"/>
                </a:cubicBezTo>
                <a:cubicBezTo>
                  <a:pt x="83367" y="2091"/>
                  <a:pt x="107724" y="22664"/>
                  <a:pt x="111891" y="51519"/>
                </a:cubicBezTo>
                <a:lnTo>
                  <a:pt x="119390" y="51519"/>
                </a:lnTo>
                <a:lnTo>
                  <a:pt x="105000" y="60000"/>
                </a:lnTo>
                <a:lnTo>
                  <a:pt x="89390" y="51519"/>
                </a:lnTo>
                <a:lnTo>
                  <a:pt x="96899" y="51519"/>
                </a:lnTo>
                <a:lnTo>
                  <a:pt x="96899" y="51519"/>
                </a:lnTo>
                <a:cubicBezTo>
                  <a:pt x="93436" y="27306"/>
                  <a:pt x="75973" y="10444"/>
                  <a:pt x="56642" y="12647"/>
                </a:cubicBezTo>
                <a:cubicBezTo>
                  <a:pt x="37311" y="14851"/>
                  <a:pt x="22500" y="35392"/>
                  <a:pt x="22500" y="60000"/>
                </a:cubicBezTo>
                <a:close/>
              </a:path>
            </a:pathLst>
          </a:custGeom>
          <a:solidFill>
            <a:schemeClr val="accent1"/>
          </a:solidFill>
          <a:ln cap="rnd" cmpd="sng" w="15875">
            <a:solidFill>
              <a:srgbClr val="256C8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99" name="Google Shape;199;p23"/>
          <p:cNvSpPr/>
          <p:nvPr/>
        </p:nvSpPr>
        <p:spPr>
          <a:xfrm>
            <a:off x="3905825" y="1625814"/>
            <a:ext cx="1104900" cy="1995777"/>
          </a:xfrm>
          <a:custGeom>
            <a:rect b="b" l="l" r="r" t="t"/>
            <a:pathLst>
              <a:path extrusionOk="0" h="120000" w="120000">
                <a:moveTo>
                  <a:pt x="7500" y="60000"/>
                </a:moveTo>
                <a:lnTo>
                  <a:pt x="7500" y="60000"/>
                </a:lnTo>
                <a:cubicBezTo>
                  <a:pt x="7500" y="30806"/>
                  <a:pt x="28638" y="6537"/>
                  <a:pt x="56002" y="4314"/>
                </a:cubicBezTo>
                <a:cubicBezTo>
                  <a:pt x="83367" y="2091"/>
                  <a:pt x="107724" y="22664"/>
                  <a:pt x="111891" y="51519"/>
                </a:cubicBezTo>
                <a:lnTo>
                  <a:pt x="119390" y="51519"/>
                </a:lnTo>
                <a:lnTo>
                  <a:pt x="105000" y="60000"/>
                </a:lnTo>
                <a:lnTo>
                  <a:pt x="89390" y="51519"/>
                </a:lnTo>
                <a:lnTo>
                  <a:pt x="96899" y="51519"/>
                </a:lnTo>
                <a:lnTo>
                  <a:pt x="96899" y="51519"/>
                </a:lnTo>
                <a:cubicBezTo>
                  <a:pt x="93436" y="27306"/>
                  <a:pt x="75973" y="10444"/>
                  <a:pt x="56642" y="12647"/>
                </a:cubicBezTo>
                <a:cubicBezTo>
                  <a:pt x="37311" y="14851"/>
                  <a:pt x="22500" y="35392"/>
                  <a:pt x="22500" y="60000"/>
                </a:cubicBezTo>
                <a:close/>
              </a:path>
            </a:pathLst>
          </a:custGeom>
          <a:solidFill>
            <a:schemeClr val="accent1"/>
          </a:solidFill>
          <a:ln cap="rnd" cmpd="sng" w="15875">
            <a:solidFill>
              <a:srgbClr val="256C8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00" name="Google Shape;200;p23"/>
          <p:cNvSpPr/>
          <p:nvPr/>
        </p:nvSpPr>
        <p:spPr>
          <a:xfrm>
            <a:off x="3480950" y="3094675"/>
            <a:ext cx="989450" cy="943925"/>
          </a:xfrm>
          <a:prstGeom prst="mathMultiply">
            <a:avLst>
              <a:gd fmla="val 23520" name="adj1"/>
            </a:avLst>
          </a:prstGeom>
          <a:solidFill>
            <a:schemeClr val="accent1"/>
          </a:solidFill>
          <a:ln cap="rnd" cmpd="sng" w="15875">
            <a:solidFill>
              <a:srgbClr val="256C8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01" name="Google Shape;201;p23"/>
          <p:cNvSpPr/>
          <p:nvPr/>
        </p:nvSpPr>
        <p:spPr>
          <a:xfrm>
            <a:off x="6548575" y="3094674"/>
            <a:ext cx="989450" cy="943925"/>
          </a:xfrm>
          <a:prstGeom prst="mathMultiply">
            <a:avLst>
              <a:gd fmla="val 23520" name="adj1"/>
            </a:avLst>
          </a:prstGeom>
          <a:solidFill>
            <a:schemeClr val="accent1"/>
          </a:solidFill>
          <a:ln cap="rnd" cmpd="sng" w="15875">
            <a:solidFill>
              <a:srgbClr val="256C8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aphicFrame>
        <p:nvGraphicFramePr>
          <p:cNvPr id="202" name="Google Shape;202;p23"/>
          <p:cNvGraphicFramePr/>
          <p:nvPr/>
        </p:nvGraphicFramePr>
        <p:xfrm>
          <a:off x="3431858" y="26566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200">
                          <a:solidFill>
                            <a:srgbClr val="002060"/>
                          </a:solidFill>
                        </a:rPr>
                        <a:t>0</a:t>
                      </a:r>
                      <a:endParaRPr b="1" sz="32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200">
                          <a:solidFill>
                            <a:srgbClr val="002060"/>
                          </a:solidFill>
                        </a:rPr>
                        <a:t>2-</a:t>
                      </a:r>
                      <a:endParaRPr b="1" sz="32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3" name="Google Shape;203;p23"/>
          <p:cNvGraphicFramePr/>
          <p:nvPr/>
        </p:nvGraphicFramePr>
        <p:xfrm>
          <a:off x="6415504" y="26237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200">
                          <a:solidFill>
                            <a:srgbClr val="002060"/>
                          </a:solidFill>
                        </a:rPr>
                        <a:t>0</a:t>
                      </a:r>
                      <a:endParaRPr b="1" sz="32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200">
                          <a:solidFill>
                            <a:srgbClr val="002060"/>
                          </a:solidFill>
                        </a:rPr>
                        <a:t>2-</a:t>
                      </a:r>
                      <a:endParaRPr b="1" sz="32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4" name="Google Shape;204;p23"/>
          <p:cNvGraphicFramePr/>
          <p:nvPr/>
        </p:nvGraphicFramePr>
        <p:xfrm>
          <a:off x="1587500" y="44558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406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5" name="Google Shape;205;p23"/>
          <p:cNvGraphicFramePr/>
          <p:nvPr/>
        </p:nvGraphicFramePr>
        <p:xfrm>
          <a:off x="4598689" y="445778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406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6" name="Google Shape;206;p23"/>
          <p:cNvGraphicFramePr/>
          <p:nvPr/>
        </p:nvGraphicFramePr>
        <p:xfrm>
          <a:off x="7538025" y="445778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406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" name="Google Shape;207;p23"/>
          <p:cNvGraphicFramePr/>
          <p:nvPr/>
        </p:nvGraphicFramePr>
        <p:xfrm>
          <a:off x="8541325" y="446286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406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8" name="Google Shape;208;p23"/>
          <p:cNvGraphicFramePr/>
          <p:nvPr/>
        </p:nvGraphicFramePr>
        <p:xfrm>
          <a:off x="6536154" y="445778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5665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9" name="Google Shape;209;p23"/>
          <p:cNvGraphicFramePr/>
          <p:nvPr/>
        </p:nvGraphicFramePr>
        <p:xfrm>
          <a:off x="5595064" y="445778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5665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0" name="Google Shape;210;p23"/>
          <p:cNvGraphicFramePr/>
          <p:nvPr/>
        </p:nvGraphicFramePr>
        <p:xfrm>
          <a:off x="3577054" y="445778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5665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1" name="Google Shape;211;p23"/>
          <p:cNvGraphicFramePr/>
          <p:nvPr/>
        </p:nvGraphicFramePr>
        <p:xfrm>
          <a:off x="2586454" y="445778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5665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4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None/>
            </a:pPr>
            <a:r>
              <a:rPr b="1" lang="ro-RO" sz="2800"/>
              <a:t>OPERAȚII ARITMETICE ÎN BAZA 2</a:t>
            </a:r>
            <a:br>
              <a:rPr lang="ro-RO" sz="2800"/>
            </a:br>
            <a:r>
              <a:rPr b="1" lang="ro-RO" sz="2800"/>
              <a:t>SCĂDEREA (ÎMPRUMUTUL DE PE POZIȚIA DIN STÂNGA)</a:t>
            </a:r>
            <a:endParaRPr b="1"/>
          </a:p>
        </p:txBody>
      </p:sp>
      <p:sp>
        <p:nvSpPr>
          <p:cNvPr id="217" name="Google Shape;217;p24"/>
          <p:cNvSpPr txBox="1"/>
          <p:nvPr>
            <p:ph idx="12" type="sldNum"/>
          </p:nvPr>
        </p:nvSpPr>
        <p:spPr>
          <a:xfrm>
            <a:off x="10139056" y="58544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  <p:graphicFrame>
        <p:nvGraphicFramePr>
          <p:cNvPr id="218" name="Google Shape;218;p24"/>
          <p:cNvGraphicFramePr/>
          <p:nvPr/>
        </p:nvGraphicFramePr>
        <p:xfrm>
          <a:off x="4557713" y="46071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{54E91B52-05AD-40D5-8432-E5C4B374BD6D}</a:tableStyleId>
              </a:tblPr>
              <a:tblGrid>
                <a:gridCol w="1001875"/>
                <a:gridCol w="1001875"/>
                <a:gridCol w="1001875"/>
                <a:gridCol w="1001875"/>
                <a:gridCol w="10018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200"/>
                        <a:t>-</a:t>
                      </a:r>
                      <a:endParaRPr b="1" sz="32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32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219" name="Google Shape;219;p24"/>
          <p:cNvSpPr/>
          <p:nvPr/>
        </p:nvSpPr>
        <p:spPr>
          <a:xfrm>
            <a:off x="4858325" y="2972013"/>
            <a:ext cx="1104900" cy="1995777"/>
          </a:xfrm>
          <a:custGeom>
            <a:rect b="b" l="l" r="r" t="t"/>
            <a:pathLst>
              <a:path extrusionOk="0" h="120000" w="120000">
                <a:moveTo>
                  <a:pt x="7500" y="60000"/>
                </a:moveTo>
                <a:lnTo>
                  <a:pt x="7500" y="60000"/>
                </a:lnTo>
                <a:cubicBezTo>
                  <a:pt x="7500" y="30806"/>
                  <a:pt x="28638" y="6537"/>
                  <a:pt x="56002" y="4314"/>
                </a:cubicBezTo>
                <a:cubicBezTo>
                  <a:pt x="83367" y="2091"/>
                  <a:pt x="107724" y="22664"/>
                  <a:pt x="111891" y="51519"/>
                </a:cubicBezTo>
                <a:lnTo>
                  <a:pt x="119390" y="51519"/>
                </a:lnTo>
                <a:lnTo>
                  <a:pt x="105000" y="60000"/>
                </a:lnTo>
                <a:lnTo>
                  <a:pt x="89390" y="51519"/>
                </a:lnTo>
                <a:lnTo>
                  <a:pt x="96899" y="51519"/>
                </a:lnTo>
                <a:lnTo>
                  <a:pt x="96899" y="51519"/>
                </a:lnTo>
                <a:cubicBezTo>
                  <a:pt x="93436" y="27306"/>
                  <a:pt x="75973" y="10444"/>
                  <a:pt x="56642" y="12647"/>
                </a:cubicBezTo>
                <a:cubicBezTo>
                  <a:pt x="37311" y="14851"/>
                  <a:pt x="22500" y="35392"/>
                  <a:pt x="22500" y="60000"/>
                </a:cubicBezTo>
                <a:close/>
              </a:path>
            </a:pathLst>
          </a:custGeom>
          <a:solidFill>
            <a:schemeClr val="accent1"/>
          </a:solidFill>
          <a:ln cap="rnd" cmpd="sng" w="15875">
            <a:solidFill>
              <a:srgbClr val="256C8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220" name="Google Shape;220;p24"/>
          <p:cNvSpPr/>
          <p:nvPr/>
        </p:nvSpPr>
        <p:spPr>
          <a:xfrm>
            <a:off x="4516000" y="4495828"/>
            <a:ext cx="989450" cy="943925"/>
          </a:xfrm>
          <a:prstGeom prst="mathMultiply">
            <a:avLst>
              <a:gd fmla="val 23520" name="adj1"/>
            </a:avLst>
          </a:prstGeom>
          <a:solidFill>
            <a:schemeClr val="accent1"/>
          </a:solidFill>
          <a:ln cap="rnd" cmpd="sng" w="15875">
            <a:solidFill>
              <a:srgbClr val="256C8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aphicFrame>
        <p:nvGraphicFramePr>
          <p:cNvPr id="221" name="Google Shape;221;p24"/>
          <p:cNvGraphicFramePr/>
          <p:nvPr/>
        </p:nvGraphicFramePr>
        <p:xfrm>
          <a:off x="4516000" y="40048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77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200">
                          <a:solidFill>
                            <a:srgbClr val="002060"/>
                          </a:solidFill>
                        </a:rPr>
                        <a:t>0</a:t>
                      </a:r>
                      <a:endParaRPr b="1" sz="32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2" name="Google Shape;222;p24"/>
          <p:cNvGraphicFramePr/>
          <p:nvPr/>
        </p:nvGraphicFramePr>
        <p:xfrm>
          <a:off x="4598689" y="580398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406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200"/>
                        <a:t>0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3" name="Google Shape;223;p24"/>
          <p:cNvGraphicFramePr/>
          <p:nvPr/>
        </p:nvGraphicFramePr>
        <p:xfrm>
          <a:off x="7538025" y="580398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4064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4" name="Google Shape;224;p24"/>
          <p:cNvGraphicFramePr/>
          <p:nvPr/>
        </p:nvGraphicFramePr>
        <p:xfrm>
          <a:off x="6536154" y="580398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5665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5" name="Google Shape;225;p24"/>
          <p:cNvGraphicFramePr/>
          <p:nvPr/>
        </p:nvGraphicFramePr>
        <p:xfrm>
          <a:off x="5595064" y="580398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1875"/>
              </a:tblGrid>
              <a:tr h="5665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200"/>
                        <a:t>1</a:t>
                      </a:r>
                      <a:endParaRPr b="1" sz="3200"/>
                    </a:p>
                  </a:txBody>
                  <a:tcPr marT="45725" marB="45725" marR="91450" marL="91450">
                    <a:lnT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6" name="Google Shape;226;p24"/>
          <p:cNvGraphicFramePr/>
          <p:nvPr/>
        </p:nvGraphicFramePr>
        <p:xfrm>
          <a:off x="5385375" y="241829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80802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200">
                          <a:solidFill>
                            <a:srgbClr val="002060"/>
                          </a:solidFill>
                        </a:rPr>
                        <a:t>2=1+1</a:t>
                      </a:r>
                      <a:endParaRPr b="1" sz="32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27" name="Google Shape;227;p24"/>
          <p:cNvSpPr/>
          <p:nvPr/>
        </p:nvSpPr>
        <p:spPr>
          <a:xfrm>
            <a:off x="6008250" y="2972013"/>
            <a:ext cx="1104900" cy="1995777"/>
          </a:xfrm>
          <a:custGeom>
            <a:rect b="b" l="l" r="r" t="t"/>
            <a:pathLst>
              <a:path extrusionOk="0" h="120000" w="120000">
                <a:moveTo>
                  <a:pt x="7500" y="60000"/>
                </a:moveTo>
                <a:lnTo>
                  <a:pt x="7500" y="60000"/>
                </a:lnTo>
                <a:cubicBezTo>
                  <a:pt x="7500" y="30806"/>
                  <a:pt x="28638" y="6537"/>
                  <a:pt x="56002" y="4314"/>
                </a:cubicBezTo>
                <a:cubicBezTo>
                  <a:pt x="83367" y="2091"/>
                  <a:pt x="107724" y="22664"/>
                  <a:pt x="111891" y="51519"/>
                </a:cubicBezTo>
                <a:lnTo>
                  <a:pt x="119390" y="51519"/>
                </a:lnTo>
                <a:lnTo>
                  <a:pt x="105000" y="60000"/>
                </a:lnTo>
                <a:lnTo>
                  <a:pt x="89390" y="51519"/>
                </a:lnTo>
                <a:lnTo>
                  <a:pt x="96899" y="51519"/>
                </a:lnTo>
                <a:lnTo>
                  <a:pt x="96899" y="51519"/>
                </a:lnTo>
                <a:cubicBezTo>
                  <a:pt x="93436" y="27306"/>
                  <a:pt x="75973" y="10444"/>
                  <a:pt x="56642" y="12647"/>
                </a:cubicBezTo>
                <a:cubicBezTo>
                  <a:pt x="37311" y="14851"/>
                  <a:pt x="22500" y="35392"/>
                  <a:pt x="22500" y="60000"/>
                </a:cubicBezTo>
                <a:close/>
              </a:path>
            </a:pathLst>
          </a:custGeom>
          <a:solidFill>
            <a:schemeClr val="accent1"/>
          </a:solidFill>
          <a:ln cap="rnd" cmpd="sng" w="15875">
            <a:solidFill>
              <a:srgbClr val="256C8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aphicFrame>
        <p:nvGraphicFramePr>
          <p:cNvPr id="228" name="Google Shape;228;p24"/>
          <p:cNvGraphicFramePr/>
          <p:nvPr/>
        </p:nvGraphicFramePr>
        <p:xfrm>
          <a:off x="6934775" y="255545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80802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200">
                          <a:solidFill>
                            <a:srgbClr val="002060"/>
                          </a:solidFill>
                        </a:rPr>
                        <a:t>2=1+1</a:t>
                      </a:r>
                      <a:endParaRPr b="1" sz="32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29" name="Google Shape;229;p24"/>
          <p:cNvSpPr/>
          <p:nvPr/>
        </p:nvSpPr>
        <p:spPr>
          <a:xfrm>
            <a:off x="7113150" y="2972012"/>
            <a:ext cx="1104900" cy="1995777"/>
          </a:xfrm>
          <a:custGeom>
            <a:rect b="b" l="l" r="r" t="t"/>
            <a:pathLst>
              <a:path extrusionOk="0" h="120000" w="120000">
                <a:moveTo>
                  <a:pt x="7500" y="60000"/>
                </a:moveTo>
                <a:lnTo>
                  <a:pt x="7500" y="60000"/>
                </a:lnTo>
                <a:cubicBezTo>
                  <a:pt x="7500" y="30806"/>
                  <a:pt x="28638" y="6537"/>
                  <a:pt x="56002" y="4314"/>
                </a:cubicBezTo>
                <a:cubicBezTo>
                  <a:pt x="83367" y="2091"/>
                  <a:pt x="107724" y="22664"/>
                  <a:pt x="111891" y="51519"/>
                </a:cubicBezTo>
                <a:lnTo>
                  <a:pt x="119390" y="51519"/>
                </a:lnTo>
                <a:lnTo>
                  <a:pt x="105000" y="60000"/>
                </a:lnTo>
                <a:lnTo>
                  <a:pt x="89390" y="51519"/>
                </a:lnTo>
                <a:lnTo>
                  <a:pt x="96899" y="51519"/>
                </a:lnTo>
                <a:lnTo>
                  <a:pt x="96899" y="51519"/>
                </a:lnTo>
                <a:cubicBezTo>
                  <a:pt x="93436" y="27306"/>
                  <a:pt x="75973" y="10444"/>
                  <a:pt x="56642" y="12647"/>
                </a:cubicBezTo>
                <a:cubicBezTo>
                  <a:pt x="37311" y="14851"/>
                  <a:pt x="22500" y="35392"/>
                  <a:pt x="22500" y="60000"/>
                </a:cubicBezTo>
                <a:close/>
              </a:path>
            </a:pathLst>
          </a:custGeom>
          <a:solidFill>
            <a:schemeClr val="accent1"/>
          </a:solidFill>
          <a:ln cap="rnd" cmpd="sng" w="15875">
            <a:solidFill>
              <a:srgbClr val="256C8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aphicFrame>
        <p:nvGraphicFramePr>
          <p:cNvPr id="230" name="Google Shape;230;p24"/>
          <p:cNvGraphicFramePr/>
          <p:nvPr/>
        </p:nvGraphicFramePr>
        <p:xfrm>
          <a:off x="5530412" y="40048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77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200">
                          <a:solidFill>
                            <a:srgbClr val="002060"/>
                          </a:solidFill>
                        </a:rPr>
                        <a:t>1+</a:t>
                      </a:r>
                      <a:endParaRPr b="1" sz="32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1" name="Google Shape;231;p24"/>
          <p:cNvGraphicFramePr/>
          <p:nvPr/>
        </p:nvGraphicFramePr>
        <p:xfrm>
          <a:off x="6558462" y="39953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77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200">
                          <a:solidFill>
                            <a:srgbClr val="002060"/>
                          </a:solidFill>
                        </a:rPr>
                        <a:t>1+</a:t>
                      </a:r>
                      <a:endParaRPr b="1" sz="32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2" name="Google Shape;232;p24"/>
          <p:cNvGraphicFramePr/>
          <p:nvPr/>
        </p:nvGraphicFramePr>
        <p:xfrm>
          <a:off x="7574462" y="39826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{6B2298EE-42DC-461D-988A-8F6A73374E12}</a:tableStyleId>
              </a:tblPr>
              <a:tblGrid>
                <a:gridCol w="10077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200">
                          <a:solidFill>
                            <a:srgbClr val="002060"/>
                          </a:solidFill>
                        </a:rPr>
                        <a:t>2+</a:t>
                      </a:r>
                      <a:endParaRPr b="1" sz="32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5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None/>
            </a:pPr>
            <a:r>
              <a:rPr b="1" lang="ro-RO" sz="2800"/>
              <a:t>OPERAȚII ARITMETICE ÎN BAZA 2</a:t>
            </a:r>
            <a:br>
              <a:rPr lang="ro-RO" sz="2800"/>
            </a:br>
            <a:r>
              <a:rPr b="1" lang="ro-RO" sz="2800"/>
              <a:t>ÎNMULȚIREA</a:t>
            </a:r>
            <a:endParaRPr b="1"/>
          </a:p>
        </p:txBody>
      </p:sp>
      <p:sp>
        <p:nvSpPr>
          <p:cNvPr id="238" name="Google Shape;238;p25"/>
          <p:cNvSpPr txBox="1"/>
          <p:nvPr>
            <p:ph idx="12" type="sldNum"/>
          </p:nvPr>
        </p:nvSpPr>
        <p:spPr>
          <a:xfrm>
            <a:off x="11463028" y="62608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  <p:graphicFrame>
        <p:nvGraphicFramePr>
          <p:cNvPr id="239" name="Google Shape;239;p25"/>
          <p:cNvGraphicFramePr/>
          <p:nvPr/>
        </p:nvGraphicFramePr>
        <p:xfrm>
          <a:off x="5070469" y="16002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988325"/>
                <a:gridCol w="988325"/>
                <a:gridCol w="988325"/>
                <a:gridCol w="988325"/>
                <a:gridCol w="988325"/>
                <a:gridCol w="988325"/>
                <a:gridCol w="98832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600">
                          <a:solidFill>
                            <a:srgbClr val="002060"/>
                          </a:solidFill>
                        </a:rPr>
                        <a:t>1</a:t>
                      </a:r>
                      <a:endParaRPr b="0"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600">
                          <a:solidFill>
                            <a:srgbClr val="002060"/>
                          </a:solidFill>
                        </a:rPr>
                        <a:t>1</a:t>
                      </a:r>
                      <a:endParaRPr b="0"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600">
                          <a:solidFill>
                            <a:srgbClr val="002060"/>
                          </a:solidFill>
                        </a:rPr>
                        <a:t>1</a:t>
                      </a:r>
                      <a:endParaRPr b="0"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600">
                          <a:solidFill>
                            <a:srgbClr val="002060"/>
                          </a:solidFill>
                        </a:rPr>
                        <a:t>1</a:t>
                      </a:r>
                      <a:endParaRPr b="0"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600">
                          <a:solidFill>
                            <a:srgbClr val="002060"/>
                          </a:solidFill>
                        </a:rPr>
                        <a:t>0</a:t>
                      </a:r>
                      <a:endParaRPr b="0"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600">
                          <a:solidFill>
                            <a:srgbClr val="002060"/>
                          </a:solidFill>
                        </a:rPr>
                        <a:t>1</a:t>
                      </a:r>
                      <a:endParaRPr b="0"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o-RO" sz="3600">
                          <a:solidFill>
                            <a:srgbClr val="002060"/>
                          </a:solidFill>
                        </a:rPr>
                        <a:t>X</a:t>
                      </a:r>
                      <a:endParaRPr b="0"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600"/>
                    </a:p>
                  </a:txBody>
                  <a:tcPr marT="45725" marB="45725" marR="91450" marL="91450"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0</a:t>
                      </a:r>
                      <a:endParaRPr sz="3600"/>
                    </a:p>
                  </a:txBody>
                  <a:tcPr marT="45725" marB="45725" marR="91450" marL="91450"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3600"/>
                    </a:p>
                  </a:txBody>
                  <a:tcPr marT="45725" marB="45725" marR="91450" marL="91450">
                    <a:lnB cap="flat" cmpd="sng" w="762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240" name="Google Shape;240;p25"/>
          <p:cNvGraphicFramePr/>
          <p:nvPr/>
        </p:nvGraphicFramePr>
        <p:xfrm>
          <a:off x="4143374" y="3581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980025"/>
                <a:gridCol w="980025"/>
                <a:gridCol w="980025"/>
                <a:gridCol w="980025"/>
                <a:gridCol w="980025"/>
                <a:gridCol w="980025"/>
              </a:tblGrid>
              <a:tr h="4241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0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41" name="Google Shape;241;p25"/>
          <p:cNvGraphicFramePr/>
          <p:nvPr/>
        </p:nvGraphicFramePr>
        <p:xfrm>
          <a:off x="3190874" y="418565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980025"/>
                <a:gridCol w="980025"/>
                <a:gridCol w="980025"/>
                <a:gridCol w="980025"/>
                <a:gridCol w="980025"/>
                <a:gridCol w="980025"/>
              </a:tblGrid>
              <a:tr h="4241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0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42" name="Google Shape;242;p25"/>
          <p:cNvGraphicFramePr/>
          <p:nvPr/>
        </p:nvGraphicFramePr>
        <p:xfrm>
          <a:off x="5095874" y="292835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980025"/>
                <a:gridCol w="980025"/>
                <a:gridCol w="980025"/>
                <a:gridCol w="980025"/>
                <a:gridCol w="980025"/>
                <a:gridCol w="980025"/>
              </a:tblGrid>
              <a:tr h="4241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0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43" name="Google Shape;243;p25"/>
          <p:cNvGraphicFramePr/>
          <p:nvPr/>
        </p:nvGraphicFramePr>
        <p:xfrm>
          <a:off x="2251074" y="482573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980025"/>
                <a:gridCol w="980025"/>
                <a:gridCol w="980025"/>
                <a:gridCol w="980025"/>
                <a:gridCol w="980025"/>
                <a:gridCol w="980025"/>
              </a:tblGrid>
              <a:tr h="4241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0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0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0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0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0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0</a:t>
                      </a:r>
                      <a:endParaRPr sz="36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44" name="Google Shape;244;p25"/>
          <p:cNvGraphicFramePr/>
          <p:nvPr/>
        </p:nvGraphicFramePr>
        <p:xfrm>
          <a:off x="1295402" y="546835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980025"/>
                <a:gridCol w="980025"/>
                <a:gridCol w="980025"/>
                <a:gridCol w="980025"/>
                <a:gridCol w="980025"/>
                <a:gridCol w="980025"/>
              </a:tblGrid>
              <a:tr h="42417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0</a:t>
                      </a:r>
                      <a:endParaRPr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/>
                        <a:t>1</a:t>
                      </a:r>
                      <a:endParaRPr sz="36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45" name="Google Shape;245;p25"/>
          <p:cNvGraphicFramePr/>
          <p:nvPr/>
        </p:nvGraphicFramePr>
        <p:xfrm>
          <a:off x="317500" y="612335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985975"/>
                <a:gridCol w="985975"/>
                <a:gridCol w="985975"/>
                <a:gridCol w="985975"/>
                <a:gridCol w="985975"/>
                <a:gridCol w="985975"/>
                <a:gridCol w="985975"/>
                <a:gridCol w="985975"/>
                <a:gridCol w="985975"/>
                <a:gridCol w="985975"/>
                <a:gridCol w="985975"/>
              </a:tblGrid>
              <a:tr h="5505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rgbClr val="002060"/>
                          </a:solidFill>
                        </a:rPr>
                        <a:t>1</a:t>
                      </a:r>
                      <a:endParaRPr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rgbClr val="002060"/>
                          </a:solidFill>
                        </a:rPr>
                        <a:t>0</a:t>
                      </a:r>
                      <a:endParaRPr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rgbClr val="002060"/>
                          </a:solidFill>
                        </a:rPr>
                        <a:t>1</a:t>
                      </a:r>
                      <a:endParaRPr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rgbClr val="002060"/>
                          </a:solidFill>
                        </a:rPr>
                        <a:t>0</a:t>
                      </a:r>
                      <a:endParaRPr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rgbClr val="002060"/>
                          </a:solidFill>
                        </a:rPr>
                        <a:t>1</a:t>
                      </a:r>
                      <a:endParaRPr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rgbClr val="002060"/>
                          </a:solidFill>
                        </a:rPr>
                        <a:t>1</a:t>
                      </a:r>
                      <a:endParaRPr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rgbClr val="002060"/>
                          </a:solidFill>
                        </a:rPr>
                        <a:t>1</a:t>
                      </a:r>
                      <a:endParaRPr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rgbClr val="002060"/>
                          </a:solidFill>
                        </a:rPr>
                        <a:t>1</a:t>
                      </a:r>
                      <a:endParaRPr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rgbClr val="002060"/>
                          </a:solidFill>
                        </a:rPr>
                        <a:t>0</a:t>
                      </a:r>
                      <a:endParaRPr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rgbClr val="002060"/>
                          </a:solidFill>
                        </a:rPr>
                        <a:t>1</a:t>
                      </a:r>
                      <a:endParaRPr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rgbClr val="002060"/>
                          </a:solidFill>
                        </a:rPr>
                        <a:t>1</a:t>
                      </a:r>
                      <a:endParaRPr sz="3600">
                        <a:solidFill>
                          <a:srgbClr val="002060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6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None/>
            </a:pPr>
            <a:r>
              <a:rPr b="1" lang="ro-RO" sz="2800"/>
              <a:t>OPERAȚII ARITMETICE ÎN BAZA 16</a:t>
            </a:r>
            <a:br>
              <a:rPr lang="ro-RO" sz="2800"/>
            </a:br>
            <a:r>
              <a:rPr lang="ro-RO" sz="2800"/>
              <a:t>ADUNAREA</a:t>
            </a:r>
            <a:endParaRPr/>
          </a:p>
        </p:txBody>
      </p:sp>
      <p:sp>
        <p:nvSpPr>
          <p:cNvPr id="251" name="Google Shape;251;p26"/>
          <p:cNvSpPr txBox="1"/>
          <p:nvPr>
            <p:ph idx="12" type="sldNum"/>
          </p:nvPr>
        </p:nvSpPr>
        <p:spPr>
          <a:xfrm>
            <a:off x="10951856" y="58671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  <p:graphicFrame>
        <p:nvGraphicFramePr>
          <p:cNvPr id="252" name="Google Shape;252;p26"/>
          <p:cNvGraphicFramePr/>
          <p:nvPr/>
        </p:nvGraphicFramePr>
        <p:xfrm>
          <a:off x="1484313" y="236265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  <a:gridCol w="2003750"/>
                <a:gridCol w="2003750"/>
                <a:gridCol w="2003750"/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A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F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2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6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+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/>
                        <a:t>2</a:t>
                      </a:r>
                      <a:endParaRPr b="1"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/>
                        <a:t>7</a:t>
                      </a:r>
                      <a:endParaRPr b="1"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/>
                        <a:t>B</a:t>
                      </a:r>
                      <a:endParaRPr b="1"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36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53" name="Google Shape;253;p26"/>
          <p:cNvGraphicFramePr/>
          <p:nvPr/>
        </p:nvGraphicFramePr>
        <p:xfrm>
          <a:off x="7479089" y="36684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54" name="Google Shape;254;p26"/>
          <p:cNvGraphicFramePr/>
          <p:nvPr/>
        </p:nvGraphicFramePr>
        <p:xfrm>
          <a:off x="1306286" y="431921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812800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6+B=6+11=17;</a:t>
                      </a: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 17:16=1 REST 1</a:t>
                      </a:r>
                      <a:endParaRPr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55" name="Google Shape;255;p26"/>
          <p:cNvGraphicFramePr/>
          <p:nvPr/>
        </p:nvGraphicFramePr>
        <p:xfrm>
          <a:off x="1284515" y="49955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812800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2+7+1=10=A</a:t>
                      </a:r>
                      <a:endParaRPr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56" name="Google Shape;256;p26"/>
          <p:cNvGraphicFramePr/>
          <p:nvPr/>
        </p:nvGraphicFramePr>
        <p:xfrm>
          <a:off x="5483375" y="1701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+1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57" name="Google Shape;257;p26"/>
          <p:cNvGraphicFramePr/>
          <p:nvPr/>
        </p:nvGraphicFramePr>
        <p:xfrm>
          <a:off x="5483375" y="366122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A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58" name="Google Shape;258;p26"/>
          <p:cNvGraphicFramePr/>
          <p:nvPr/>
        </p:nvGraphicFramePr>
        <p:xfrm>
          <a:off x="3487661" y="36830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59" name="Google Shape;259;p26"/>
          <p:cNvGraphicFramePr/>
          <p:nvPr/>
        </p:nvGraphicFramePr>
        <p:xfrm>
          <a:off x="1491946" y="369025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B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60" name="Google Shape;260;p26"/>
          <p:cNvGraphicFramePr/>
          <p:nvPr/>
        </p:nvGraphicFramePr>
        <p:xfrm>
          <a:off x="1277258" y="566637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8128000"/>
              </a:tblGrid>
              <a:tr h="457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F+2=15+2=17;</a:t>
                      </a: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 17:16=1 REST 1</a:t>
                      </a:r>
                      <a:endParaRPr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61" name="Google Shape;261;p26"/>
          <p:cNvGraphicFramePr/>
          <p:nvPr/>
        </p:nvGraphicFramePr>
        <p:xfrm>
          <a:off x="1484690" y="169454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+1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62" name="Google Shape;262;p26"/>
          <p:cNvGraphicFramePr/>
          <p:nvPr/>
        </p:nvGraphicFramePr>
        <p:xfrm>
          <a:off x="1299032" y="62106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8128000"/>
              </a:tblGrid>
              <a:tr h="457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A+1=10+1=11=B</a:t>
                      </a:r>
                      <a:endParaRPr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7"/>
          <p:cNvSpPr txBox="1"/>
          <p:nvPr>
            <p:ph type="title"/>
          </p:nvPr>
        </p:nvSpPr>
        <p:spPr>
          <a:xfrm>
            <a:off x="838200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bel"/>
              <a:buNone/>
            </a:pPr>
            <a:r>
              <a:rPr b="1" lang="ro-RO" sz="2800"/>
              <a:t>OPERAȚII ARITMETICE ÎN BAZA 16</a:t>
            </a:r>
            <a:br>
              <a:rPr lang="ro-RO" sz="2800"/>
            </a:br>
            <a:r>
              <a:rPr lang="ro-RO" sz="2800"/>
              <a:t>SCĂDEREA</a:t>
            </a:r>
            <a:endParaRPr/>
          </a:p>
        </p:txBody>
      </p:sp>
      <p:sp>
        <p:nvSpPr>
          <p:cNvPr id="268" name="Google Shape;268;p27"/>
          <p:cNvSpPr txBox="1"/>
          <p:nvPr>
            <p:ph idx="12" type="sldNum"/>
          </p:nvPr>
        </p:nvSpPr>
        <p:spPr>
          <a:xfrm>
            <a:off x="10951856" y="5867131"/>
            <a:ext cx="5511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  <p:graphicFrame>
        <p:nvGraphicFramePr>
          <p:cNvPr id="269" name="Google Shape;269;p27"/>
          <p:cNvGraphicFramePr/>
          <p:nvPr/>
        </p:nvGraphicFramePr>
        <p:xfrm>
          <a:off x="1484313" y="236265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  <a:gridCol w="2003750"/>
                <a:gridCol w="2003750"/>
                <a:gridCol w="2003750"/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F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D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E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5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-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/>
                        <a:t>1</a:t>
                      </a:r>
                      <a:endParaRPr b="1"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/>
                        <a:t>2</a:t>
                      </a:r>
                      <a:endParaRPr b="1"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/>
                        <a:t>6</a:t>
                      </a:r>
                      <a:endParaRPr b="1"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/>
                        <a:t>A</a:t>
                      </a:r>
                      <a:endParaRPr b="1" sz="36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36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70" name="Google Shape;270;p27"/>
          <p:cNvGraphicFramePr/>
          <p:nvPr/>
        </p:nvGraphicFramePr>
        <p:xfrm>
          <a:off x="7479089" y="366848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B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71" name="Google Shape;271;p27"/>
          <p:cNvGraphicFramePr/>
          <p:nvPr/>
        </p:nvGraphicFramePr>
        <p:xfrm>
          <a:off x="1306286" y="431921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812800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5-A</a:t>
                      </a: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; 5+16-10=21-10=11=B</a:t>
                      </a:r>
                      <a:endParaRPr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72" name="Google Shape;272;p27"/>
          <p:cNvGraphicFramePr/>
          <p:nvPr/>
        </p:nvGraphicFramePr>
        <p:xfrm>
          <a:off x="1284515" y="49955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812800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E-1=D;</a:t>
                      </a: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 13-6=7</a:t>
                      </a:r>
                      <a:endParaRPr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73" name="Google Shape;273;p27"/>
          <p:cNvGraphicFramePr/>
          <p:nvPr/>
        </p:nvGraphicFramePr>
        <p:xfrm>
          <a:off x="7500861" y="1701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16+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74" name="Google Shape;274;p27"/>
          <p:cNvGraphicFramePr/>
          <p:nvPr/>
        </p:nvGraphicFramePr>
        <p:xfrm>
          <a:off x="5483375" y="366122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7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75" name="Google Shape;275;p27"/>
          <p:cNvGraphicFramePr/>
          <p:nvPr/>
        </p:nvGraphicFramePr>
        <p:xfrm>
          <a:off x="3487661" y="368300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B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76" name="Google Shape;276;p27"/>
          <p:cNvGraphicFramePr/>
          <p:nvPr/>
        </p:nvGraphicFramePr>
        <p:xfrm>
          <a:off x="1491946" y="369025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E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77" name="Google Shape;277;p27"/>
          <p:cNvGraphicFramePr/>
          <p:nvPr/>
        </p:nvGraphicFramePr>
        <p:xfrm>
          <a:off x="1277258" y="566637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8128000"/>
              </a:tblGrid>
              <a:tr h="457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D-2=13-2=11=B</a:t>
                      </a:r>
                      <a:endParaRPr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78" name="Google Shape;278;p27"/>
          <p:cNvGraphicFramePr/>
          <p:nvPr/>
        </p:nvGraphicFramePr>
        <p:xfrm>
          <a:off x="1299032" y="621066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8128000"/>
              </a:tblGrid>
              <a:tr h="4572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o-RO" sz="3600">
                          <a:solidFill>
                            <a:schemeClr val="dk1"/>
                          </a:solidFill>
                        </a:rPr>
                        <a:t>F-1=15-1=14=E</a:t>
                      </a:r>
                      <a:endParaRPr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279" name="Google Shape;279;p27"/>
          <p:cNvGraphicFramePr/>
          <p:nvPr/>
        </p:nvGraphicFramePr>
        <p:xfrm>
          <a:off x="5505147" y="168365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{E3A1F505-0167-44BA-B8CD-DC87CD2D0370}</a:tableStyleId>
              </a:tblPr>
              <a:tblGrid>
                <a:gridCol w="2003750"/>
              </a:tblGrid>
              <a:tr h="6110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o-RO" sz="3600">
                          <a:solidFill>
                            <a:schemeClr val="dk1"/>
                          </a:solidFill>
                        </a:rPr>
                        <a:t>D</a:t>
                      </a:r>
                      <a:endParaRPr b="1" sz="3600">
                        <a:solidFill>
                          <a:schemeClr val="dk1"/>
                        </a:solidFill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280" name="Google Shape;280;p27"/>
          <p:cNvSpPr/>
          <p:nvPr/>
        </p:nvSpPr>
        <p:spPr>
          <a:xfrm>
            <a:off x="5994400" y="2220685"/>
            <a:ext cx="943428" cy="838654"/>
          </a:xfrm>
          <a:prstGeom prst="mathMultiply">
            <a:avLst>
              <a:gd fmla="val 23520" name="adj1"/>
            </a:avLst>
          </a:prstGeom>
          <a:solidFill>
            <a:schemeClr val="accent1"/>
          </a:solidFill>
          <a:ln cap="rnd" cmpd="sng" w="15875">
            <a:solidFill>
              <a:srgbClr val="256C8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Parallax">
  <a:themeElements>
    <a:clrScheme name="Blue Green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