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3"/>
  </p:notes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81" r:id="rId9"/>
    <p:sldId id="279" r:id="rId10"/>
    <p:sldId id="280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EB9E8-9CD4-4D01-AAB7-27F0E89D1E60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9F792-3E26-4351-AB33-0C132E250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78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9F792-3E26-4351-AB33-0C132E2501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5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1D8-6080-4459-9331-9D72F9ED329B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3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4361-D18A-4AA0-A76A-780DCCFAAA7E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0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B0FD7-1811-4962-A27C-DE7A502DA541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1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76E45-C1E3-4EAF-A518-32D1823D4DC8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56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8A19-5516-4833-A96B-F66BB62D0E10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72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771B-287E-45BE-AD0D-A3D79553F60B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8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6435B-F981-4977-B43D-54DDD66D9FBB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1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0510C-0681-495B-96B7-D6666E041300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98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A4E0-F2EA-4071-9935-DB72EE07E0D8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9F67-A02C-4851-9E8B-2AD816FD5F48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3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42293-8772-4F31-9ABC-01040B63B533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5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196E6-0326-4107-8A86-37BA5A9316B8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5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5267-0AF1-40BE-B7B7-AA12BF3BC594}" type="datetime1">
              <a:rPr lang="en-US" smtClean="0"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3281-5C79-4A38-ADEC-5A2072768F95}" type="datetime1">
              <a:rPr lang="en-US" smtClean="0"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8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67CF-D973-4A93-930E-14417A7EE676}" type="datetime1">
              <a:rPr lang="en-US" smtClean="0"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4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B0E0D-4BEC-4D47-990A-118FB23042E0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83F92-61BF-4501-83B0-7264653B565D}" type="datetime1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6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449DFC-76D7-454A-9B26-1C12B271FEB9}" type="datetime1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EB6C1B-60F3-4925-BC81-13DFEB4A5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0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9701" y="1126068"/>
            <a:ext cx="11642723" cy="2616199"/>
          </a:xfrm>
        </p:spPr>
        <p:txBody>
          <a:bodyPr>
            <a:noAutofit/>
          </a:bodyPr>
          <a:lstStyle/>
          <a:p>
            <a:r>
              <a:rPr lang="ro-RO" sz="4000" b="1" dirty="0"/>
              <a:t>CONVERSIA NUMERELOR REALE FĂRĂ SEMN ÎNTRE BAZELE DE NUMERAȚIE 2, 4, 8, 10 și 16.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o-RO" sz="2400" b="1" dirty="0" smtClean="0"/>
              <a:t>BAZELE PROGRAMĂRII CALCULATOARELOR</a:t>
            </a:r>
          </a:p>
          <a:p>
            <a:r>
              <a:rPr lang="ro-RO" sz="2400" b="1" dirty="0" smtClean="0"/>
              <a:t>LUCRAREA NR. </a:t>
            </a:r>
            <a:r>
              <a:rPr lang="en-US" sz="2400" b="1" dirty="0" smtClean="0"/>
              <a:t>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826500" y="5269469"/>
            <a:ext cx="28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Asist</a:t>
            </a:r>
            <a:r>
              <a:rPr lang="en-US" dirty="0" smtClean="0"/>
              <a:t>. </a:t>
            </a:r>
            <a:r>
              <a:rPr lang="en-US" dirty="0" err="1" smtClean="0"/>
              <a:t>Ing</a:t>
            </a:r>
            <a:r>
              <a:rPr lang="en-US" dirty="0" smtClean="0"/>
              <a:t>. Corina C</a:t>
            </a:r>
            <a:r>
              <a:rPr lang="ro-RO" dirty="0" smtClean="0"/>
              <a:t>ÎMPANU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84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BAZA 16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</p:spPr>
            <p:txBody>
              <a:bodyPr>
                <a:normAutofit fontScale="92500"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lv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𝟓𝟑𝟓𝟏𝟓𝟔𝟐𝟓</m:t>
                          </m:r>
                        </m:e>
                        <m:sub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𝟏𝟎𝟏𝟏𝟏𝟎𝟏𝟎𝟏𝟏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𝟏𝟎𝟎𝟎𝟏𝟎𝟎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b="1" dirty="0" smtClean="0"/>
              </a:p>
              <a:p>
                <a:pPr marL="0" indent="0">
                  <a:buNone/>
                </a:pPr>
                <a:endParaRPr lang="en-US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747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.53515625</m:t>
                          </m:r>
                        </m:e>
                        <m: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d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1011101011</m:t>
                              </m:r>
                              <m:r>
                                <a:rPr lang="ro-RO" i="1">
                                  <a:latin typeface="Cambria Math" panose="02040503050406030204" pitchFamily="18" charset="0"/>
                                </a:rPr>
                                <m:t>.10001001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=0010 1110 1011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.1000 1001</m:t>
                          </m:r>
                        </m:e>
                        <m: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o-RO" i="1">
                        <a:latin typeface="Cambria Math" panose="02040503050406030204" pitchFamily="18" charset="0"/>
                      </a:rPr>
                      <m:t>=2 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.8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d>
                      </m:sub>
                    </m:sSub>
                    <m:r>
                      <a:rPr lang="ro-RO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𝐸𝐵</m:t>
                    </m:r>
                    <m:r>
                      <a:rPr lang="ro-RO" i="1">
                        <a:latin typeface="Cambria Math" panose="02040503050406030204" pitchFamily="18" charset="0"/>
                      </a:rPr>
                      <m:t>.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89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dirty="0"/>
                  <a:t>.</a:t>
                </a:r>
                <a:endParaRPr lang="en-US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  <a:blipFill rotWithShape="0">
                <a:blip r:embed="rId2"/>
                <a:stretch>
                  <a:fillRect l="-7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10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064500" y="3898765"/>
            <a:ext cx="1460500" cy="254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6125367" y="3898765"/>
            <a:ext cx="1723232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6139810"/>
                  </p:ext>
                </p:extLst>
              </p:nvPr>
            </p:nvGraphicFramePr>
            <p:xfrm>
              <a:off x="1727200" y="5542280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381000"/>
                    <a:gridCol w="1435100"/>
                    <a:gridCol w="14351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𝟖𝟒𝟐𝟏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𝟖𝟒𝟐𝟏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𝟖𝟒𝟐𝟏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𝟖𝟒𝟐𝟏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𝟖𝟒𝟐𝟏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i="1" dirty="0" smtClean="0">
                                    <a:latin typeface="Cambria Math" panose="02040503050406030204" pitchFamily="18" charset="0"/>
                                  </a:rPr>
                                  <m:t>0010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i="1" dirty="0" smtClean="0">
                                    <a:latin typeface="Cambria Math" panose="02040503050406030204" pitchFamily="18" charset="0"/>
                                  </a:rPr>
                                  <m:t>1110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i="1" dirty="0" smtClean="0">
                                    <a:latin typeface="Cambria Math" panose="02040503050406030204" pitchFamily="18" charset="0"/>
                                  </a:rPr>
                                  <m:t>1011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i="1" dirty="0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i="1" dirty="0" smtClean="0">
                                    <a:latin typeface="Cambria Math" panose="02040503050406030204" pitchFamily="18" charset="0"/>
                                  </a:rPr>
                                  <m:t>1001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76139810"/>
                  </p:ext>
                </p:extLst>
              </p:nvPr>
            </p:nvGraphicFramePr>
            <p:xfrm>
              <a:off x="1727200" y="5542280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381000"/>
                    <a:gridCol w="1435100"/>
                    <a:gridCol w="14351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1639" r="-401124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375" t="-1639" r="-301124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128" t="-1639" r="-202256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67660" t="-1639" r="-10212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65678" t="-1639" r="-1695" b="-2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101639" r="-401124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375" t="-101639" r="-301124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128" t="-101639" r="-202256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67660" t="-101639" r="-10212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65678" t="-101639" r="-1695" b="-1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201639" r="-401124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375" t="-201639" r="-301124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128" t="-201639" r="-202256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67660" t="-201639" r="-102128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65678" t="-201639" r="-1695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8055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ÎNTREBĂRI?</a:t>
            </a:r>
            <a:endParaRPr lang="en-US" dirty="0"/>
          </a:p>
        </p:txBody>
      </p:sp>
      <p:pic>
        <p:nvPicPr>
          <p:cNvPr id="13314" name="Picture 2" descr="http://theaposition.com/robertfagan/wp-content/uploads/sites/33/2013/04/QuestionsP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4" y="2263775"/>
            <a:ext cx="3362325" cy="418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o-RO" sz="2800" b="1" dirty="0"/>
              <a:t>CONVERSIA NUMERELOR REALE FĂRĂ SEMN ÎNTRE BAZELE DE NUMERAȚIE 2, 4, 8, 10 și 16. </a:t>
            </a:r>
            <a:r>
              <a:rPr lang="en-US" sz="2800" dirty="0"/>
              <a:t/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o-RO" b="1" dirty="0" smtClean="0"/>
              <a:t>OBIECTIVE</a:t>
            </a:r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ro-RO" dirty="0"/>
              <a:t>Prin parcurgerea acestei ședințe de laborator studenții vor fi capabili: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smtClean="0"/>
              <a:t>Să </a:t>
            </a:r>
            <a:r>
              <a:rPr lang="ro-RO" dirty="0"/>
              <a:t>calculeze și să memoreze puterile lui 2, 4, 8 și 16;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smtClean="0"/>
              <a:t>Să </a:t>
            </a:r>
            <a:r>
              <a:rPr lang="ro-RO" dirty="0"/>
              <a:t>definească codurile binare aferente reprezentărilor unor cifre octale și hexazecimale;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o-RO" dirty="0" smtClean="0"/>
              <a:t>Să </a:t>
            </a:r>
            <a:r>
              <a:rPr lang="ro-RO" dirty="0"/>
              <a:t>efectueze conversia unor numere reale din una din bazele 2, 4, 8, 10 sau 16 într-una din bazele 2, 4, 8, 10 sau 16;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o-RO" b="1" dirty="0" smtClean="0"/>
              <a:t>CONVERSIA NUMERELOR REALE ÎNTRE BAZELE DE NUMERAȚIE 2, 4, 8, 10 ȘI 16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lvl="0" indent="0">
                  <a:buNone/>
                </a:pPr>
                <a:r>
                  <a:rPr lang="ro-RO" dirty="0" smtClean="0"/>
                  <a:t>Partea întreagă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=747</m:t>
                    </m:r>
                  </m:oMath>
                </a14:m>
                <a:endParaRPr lang="ro-RO" b="0" dirty="0" smtClean="0"/>
              </a:p>
              <a:p>
                <a:pPr marL="0" indent="0">
                  <a:buNone/>
                </a:pPr>
                <a:r>
                  <a:rPr lang="ro-RO" dirty="0" smtClean="0"/>
                  <a:t>Partea fracționară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=0.53515625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6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BAZA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943101"/>
                <a:ext cx="10018713" cy="3848100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endParaRPr lang="ro-RO" dirty="0" smtClean="0"/>
              </a:p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lvl="0" indent="0">
                  <a:buNone/>
                </a:pPr>
                <a:endParaRPr lang="ro-RO" dirty="0" smtClean="0"/>
              </a:p>
              <a:p>
                <a:pPr marL="0" lvl="0" indent="0">
                  <a:buNone/>
                </a:pPr>
                <a:r>
                  <a:rPr lang="ro-RO" dirty="0" smtClean="0"/>
                  <a:t>Partea întreagă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=747</m:t>
                    </m:r>
                  </m:oMath>
                </a14:m>
                <a:endParaRPr lang="ro-RO" b="0" dirty="0" smtClean="0"/>
              </a:p>
              <a:p>
                <a:pPr marL="0" lvl="0" indent="0">
                  <a:buNone/>
                </a:pPr>
                <a:endParaRPr lang="ro-RO" dirty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𝟏𝟎𝟏𝟏𝟏𝟎𝟏𝟎𝟏𝟏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o-RO" b="1" dirty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lvl="0" indent="0">
                  <a:buNone/>
                </a:pPr>
                <a:endParaRPr lang="ro-RO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943101"/>
                <a:ext cx="10018713" cy="3848100"/>
              </a:xfrm>
              <a:blipFill rotWithShape="0">
                <a:blip r:embed="rId2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3789033"/>
                  </p:ext>
                </p:extLst>
              </p:nvPr>
            </p:nvGraphicFramePr>
            <p:xfrm>
              <a:off x="7332504" y="2601468"/>
              <a:ext cx="3619351" cy="410413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4482"/>
                    <a:gridCol w="1606063"/>
                    <a:gridCol w="898806"/>
                  </a:tblGrid>
                  <a:tr h="40545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𝟕𝟒𝟕</m:t>
                                    </m:r>
                                  </m:e>
                                  <m:sub>
                                    <m:r>
                                      <a:rPr lang="en-US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𝟏𝟎</m:t>
                                    </m:r>
                                    <m:r>
                                      <a:rPr lang="en-US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 err="1">
                              <a:effectLst/>
                            </a:rPr>
                            <a:t>Cât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Rest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747:2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373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373:2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186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186:2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93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93:2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46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46:2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23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23:2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11:2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5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5:2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2:2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0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0 (STOP)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3789033"/>
                  </p:ext>
                </p:extLst>
              </p:nvPr>
            </p:nvGraphicFramePr>
            <p:xfrm>
              <a:off x="7332504" y="2601468"/>
              <a:ext cx="3619351" cy="410413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114482"/>
                    <a:gridCol w="1606063"/>
                    <a:gridCol w="898806"/>
                  </a:tblGrid>
                  <a:tr h="4054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46" t="-11940" r="-227322" b="-9238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 err="1">
                              <a:effectLst/>
                            </a:rPr>
                            <a:t>Cât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Rest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747:2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373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373:2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186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186:2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93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93:2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46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46:2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23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23:2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11:2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5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5:2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2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2:2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0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369868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>
                              <a:effectLst/>
                            </a:rPr>
                            <a:t>1:2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0 (STOP)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489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BAZA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84310" y="1943100"/>
                <a:ext cx="10018713" cy="4635499"/>
              </a:xfrm>
            </p:spPr>
            <p:txBody>
              <a:bodyPr>
                <a:normAutofit fontScale="92500" lnSpcReduction="10000"/>
              </a:bodyPr>
              <a:lstStyle/>
              <a:p>
                <a:pPr marL="0" lvl="0" indent="0">
                  <a:buNone/>
                </a:pPr>
                <a:endParaRPr lang="ro-RO" dirty="0" smtClean="0"/>
              </a:p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lvl="0" indent="0">
                  <a:buNone/>
                </a:pPr>
                <a:endParaRPr lang="ro-RO" dirty="0" smtClean="0"/>
              </a:p>
              <a:p>
                <a:pPr marL="0" lvl="0" indent="0">
                  <a:buNone/>
                </a:pPr>
                <a:r>
                  <a:rPr lang="ro-RO" dirty="0" smtClean="0"/>
                  <a:t>Partea întreagă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=747</m:t>
                    </m:r>
                  </m:oMath>
                </a14:m>
                <a:endParaRPr lang="en-US" b="0" dirty="0" smtClean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lvl="0" indent="0">
                  <a:buNone/>
                </a:pPr>
                <a:endParaRPr lang="ro-RO" dirty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lvl="0" indent="0">
                  <a:buNone/>
                </a:pPr>
                <a:endParaRPr lang="ro-RO" b="0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𝟏𝟎𝟏𝟏𝟏𝟎𝟏𝟎𝟏𝟏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o-RO" b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4310" y="1943100"/>
                <a:ext cx="10018713" cy="4635499"/>
              </a:xfrm>
              <a:blipFill rotWithShape="0">
                <a:blip r:embed="rId2"/>
                <a:stretch>
                  <a:fillRect l="-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31260"/>
              </p:ext>
            </p:extLst>
          </p:nvPr>
        </p:nvGraphicFramePr>
        <p:xfrm>
          <a:off x="9622592" y="1739637"/>
          <a:ext cx="1329264" cy="5021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264"/>
              </a:tblGrid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747-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512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235-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128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107-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  64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43-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  32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11-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</a:t>
                      </a:r>
                      <a:r>
                        <a:rPr lang="en-US" sz="1800" u="sng">
                          <a:effectLst/>
                        </a:rPr>
                        <a:t>   8             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   3-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</a:t>
                      </a:r>
                      <a:r>
                        <a:rPr lang="en-US" sz="1800" u="sng">
                          <a:effectLst/>
                        </a:rPr>
                        <a:t>   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   1-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243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  </a:t>
                      </a:r>
                      <a:r>
                        <a:rPr lang="en-US" sz="1800" u="sng">
                          <a:effectLst/>
                        </a:rPr>
                        <a:t>   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487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0 (STOP)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73" marR="6367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00342924"/>
                  </p:ext>
                </p:extLst>
              </p:nvPr>
            </p:nvGraphicFramePr>
            <p:xfrm>
              <a:off x="1590516" y="3975925"/>
              <a:ext cx="7362990" cy="1561275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</a:tblGrid>
                  <a:tr h="52042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512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256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128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64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32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16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8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4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2042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𝟗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𝟕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2042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b="0" dirty="0">
                              <a:effectLst/>
                            </a:rPr>
                            <a:t>1</a:t>
                          </a:r>
                          <a:endParaRPr lang="en-US" sz="2000" b="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0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0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0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00342924"/>
                  </p:ext>
                </p:extLst>
              </p:nvPr>
            </p:nvGraphicFramePr>
            <p:xfrm>
              <a:off x="1590516" y="3975925"/>
              <a:ext cx="7362990" cy="1561275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  <a:gridCol w="736299"/>
                  </a:tblGrid>
                  <a:tr h="52042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512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256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128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64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32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16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8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4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204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826" t="-111765" r="-900826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0826" t="-111765" r="-800826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00826" t="-111765" r="-700826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300826" t="-111765" r="-600826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00826" t="-111765" r="-500826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05000" t="-111765" r="-405000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600000" t="-111765" r="-301653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700000" t="-111765" r="-201653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800000" t="-111765" r="-101653" b="-10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900000" t="-111765" r="-1653" b="-103529"/>
                          </a:stretch>
                        </a:blipFill>
                      </a:tcPr>
                    </a:tc>
                  </a:tr>
                  <a:tr h="520425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b="0" dirty="0">
                              <a:effectLst/>
                            </a:rPr>
                            <a:t>1</a:t>
                          </a:r>
                          <a:endParaRPr lang="en-US" sz="2000" b="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0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</a:t>
                          </a:r>
                          <a:endParaRPr lang="en-US" sz="20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0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0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1</a:t>
                          </a:r>
                          <a:endParaRPr lang="en-US" sz="20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2277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BAZA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910" y="1841230"/>
                <a:ext cx="10018713" cy="4813570"/>
              </a:xfrm>
            </p:spPr>
            <p:txBody>
              <a:bodyPr/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ro-RO" dirty="0" smtClean="0"/>
                  <a:t>Partea fracționară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=0.53515625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b="0" dirty="0" smtClean="0"/>
              </a:p>
              <a:p>
                <a:pPr marL="0" indent="0">
                  <a:buNone/>
                </a:pPr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𝟓𝟑𝟓𝟏𝟓𝟔𝟐𝟓</m:t>
                        </m:r>
                      </m:e>
                      <m:sub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ro-RO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𝟏𝟎𝟎𝟎𝟏𝟎𝟎𝟏</m:t>
                        </m:r>
                      </m:e>
                      <m:sub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910" y="1841230"/>
                <a:ext cx="10018713" cy="4813570"/>
              </a:xfrm>
              <a:blipFill rotWithShape="0">
                <a:blip r:embed="rId2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78781"/>
              </p:ext>
            </p:extLst>
          </p:nvPr>
        </p:nvGraphicFramePr>
        <p:xfrm>
          <a:off x="9730581" y="1574800"/>
          <a:ext cx="2220119" cy="4140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0119"/>
              </a:tblGrid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dirty="0">
                          <a:effectLst/>
                        </a:rPr>
                        <a:t>0.53515625-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sng">
                          <a:effectLst/>
                        </a:rPr>
                        <a:t>0.50000000                  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>
                          <a:effectLst/>
                        </a:rPr>
                        <a:t>0.03515625-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sng">
                          <a:effectLst/>
                        </a:rPr>
                        <a:t>0.03125000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>
                          <a:effectLst/>
                        </a:rPr>
                        <a:t>0.00390625-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u="sng">
                          <a:effectLst/>
                        </a:rPr>
                        <a:t>0.00390625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145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400" b="1" dirty="0">
                          <a:effectLst/>
                        </a:rPr>
                        <a:t>0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0945025"/>
                  </p:ext>
                </p:extLst>
              </p:nvPr>
            </p:nvGraphicFramePr>
            <p:xfrm>
              <a:off x="0" y="3204716"/>
              <a:ext cx="9572464" cy="2535684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1196558"/>
                    <a:gridCol w="1196558"/>
                    <a:gridCol w="1196558"/>
                    <a:gridCol w="1196558"/>
                    <a:gridCol w="1196558"/>
                    <a:gridCol w="1100476"/>
                    <a:gridCol w="1181100"/>
                    <a:gridCol w="1308098"/>
                  </a:tblGrid>
                  <a:tr h="63392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𝟒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𝟔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𝟕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sz="1800" b="1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e>
                                      <m:sup>
                                        <m:r>
                                          <a:rPr lang="ro-RO" sz="1800" b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𝟖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0.03125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0.015625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0.0078125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0.00390625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𝟔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𝟕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b="1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ro-RO" sz="1800" b="1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0945025"/>
                  </p:ext>
                </p:extLst>
              </p:nvPr>
            </p:nvGraphicFramePr>
            <p:xfrm>
              <a:off x="0" y="3204716"/>
              <a:ext cx="9572464" cy="2535684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1196558"/>
                    <a:gridCol w="1196558"/>
                    <a:gridCol w="1196558"/>
                    <a:gridCol w="1196558"/>
                    <a:gridCol w="1196558"/>
                    <a:gridCol w="1100476"/>
                    <a:gridCol w="1181100"/>
                    <a:gridCol w="1308098"/>
                  </a:tblGrid>
                  <a:tr h="6339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20" t="-962" r="-702551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0508" t="-962" r="-598985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01531" t="-962" r="-502041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300000" t="-962" r="-399492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02041" t="-962" r="-301531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46667" t="-962" r="-228333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600000" t="-962" r="-111856" b="-3028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631628" t="-962" r="-930" b="-302885"/>
                          </a:stretch>
                        </a:blipFill>
                      </a:tcPr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0.03125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0.015625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0.0078125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0.00390625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20" t="-201923" r="-702551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0508" t="-201923" r="-598985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201531" t="-201923" r="-502041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300000" t="-201923" r="-399492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402041" t="-201923" r="-301531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546667" t="-201923" r="-228333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600000" t="-201923" r="-111856" b="-10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631628" t="-201923" r="-930" b="-101923"/>
                          </a:stretch>
                        </a:blipFill>
                      </a:tcPr>
                    </a:tc>
                  </a:tr>
                  <a:tr h="633921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1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>
                              <a:effectLst/>
                            </a:rPr>
                            <a:t>0</a:t>
                          </a:r>
                          <a:endParaRPr lang="en-US" sz="1800" b="1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ro-RO" sz="1800" b="1" dirty="0">
                              <a:effectLst/>
                            </a:rPr>
                            <a:t>1</a:t>
                          </a:r>
                          <a:endParaRPr lang="en-US" sz="1800" b="1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126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BAZA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910" y="1841230"/>
                <a:ext cx="10018713" cy="4813570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o-RO" dirty="0"/>
                  <a:t>Partea întreagă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i="1">
                        <a:latin typeface="Cambria Math" panose="02040503050406030204" pitchFamily="18" charset="0"/>
                      </a:rPr>
                      <m:t>=747</m:t>
                    </m:r>
                  </m:oMath>
                </a14:m>
                <a:endParaRPr lang="ro-RO" dirty="0"/>
              </a:p>
              <a:p>
                <a:pPr marL="0" indent="0">
                  <a:buNone/>
                </a:pPr>
                <a:r>
                  <a:rPr lang="ro-RO" dirty="0" smtClean="0"/>
                  <a:t>Partea fracționară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o-RO" i="1">
                                <a:latin typeface="Cambria Math" panose="02040503050406030204" pitchFamily="18" charset="0"/>
                              </a:rPr>
                              <m:t>747.53515625</m:t>
                            </m:r>
                          </m:e>
                          <m:sub>
                            <m:d>
                              <m:dPr>
                                <m:ctrlPr>
                                  <a:rPr lang="ro-RO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o-RO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d>
                          </m:sub>
                        </m:sSub>
                      </m:e>
                    </m:d>
                    <m:r>
                      <a:rPr lang="ro-RO" b="0" i="1" smtClean="0">
                        <a:latin typeface="Cambria Math" panose="02040503050406030204" pitchFamily="18" charset="0"/>
                      </a:rPr>
                      <m:t>=0.53515625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𝟏𝟎𝟏𝟏𝟏𝟎𝟏𝟎𝟏𝟏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dirty="0" smtClean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𝟓𝟑𝟓𝟏𝟓𝟔𝟐𝟓</m:t>
                        </m:r>
                      </m:e>
                      <m:sub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ro-RO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𝟏𝟎𝟎𝟎𝟏𝟎𝟎𝟏</m:t>
                        </m:r>
                      </m:e>
                      <m:sub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o-RO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endParaRPr lang="en-US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𝟓𝟑𝟓𝟏𝟓𝟔𝟐𝟓</m:t>
                          </m:r>
                        </m:e>
                        <m:sub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𝟏𝟎𝟏𝟏𝟏𝟎𝟏𝟎𝟏𝟏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𝟏𝟎𝟎𝟎𝟏𝟎𝟎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910" y="1841230"/>
                <a:ext cx="10018713" cy="4813570"/>
              </a:xfrm>
              <a:blipFill rotWithShape="0">
                <a:blip r:embed="rId2"/>
                <a:stretch>
                  <a:fillRect l="-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415589" cy="1752599"/>
          </a:xfrm>
        </p:spPr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</a:t>
            </a:r>
            <a:r>
              <a:rPr lang="ro-RO" b="1" dirty="0" smtClean="0"/>
              <a:t>ZA 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lv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𝟓𝟑𝟓𝟏𝟓𝟔𝟐𝟓</m:t>
                          </m:r>
                        </m:e>
                        <m:sub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𝟏𝟎𝟏𝟏𝟏𝟎𝟏𝟎𝟏𝟏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𝟏𝟎𝟎𝟎𝟏𝟎𝟎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b="1" dirty="0" smtClean="0"/>
              </a:p>
              <a:p>
                <a:pPr marL="0" indent="0">
                  <a:buNone/>
                </a:pPr>
                <a:endParaRPr lang="en-US" b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747</m:t>
                        </m:r>
                        <m:r>
                          <a:rPr lang="ro-RO" i="1">
                            <a:latin typeface="Cambria Math" panose="02040503050406030204" pitchFamily="18" charset="0"/>
                          </a:rPr>
                          <m:t>.53515625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1011101011</m:t>
                        </m:r>
                        <m:r>
                          <a:rPr lang="ro-RO" i="1">
                            <a:latin typeface="Cambria Math" panose="02040503050406030204" pitchFamily="18" charset="0"/>
                          </a:rPr>
                          <m:t>.10001001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=10 11 10 10 11. 10 00 10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2 3 2 2 3.2 0 2 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(4)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23223.2021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𝐺𝑇𝐺𝐺𝑇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𝐺𝐴𝐺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</m:sub>
                    </m:sSub>
                  </m:oMath>
                </a14:m>
                <a:r>
                  <a:rPr lang="ro-RO" dirty="0" smtClean="0"/>
                  <a:t>;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  <a:blipFill rotWithShape="0">
                <a:blip r:embed="rId2"/>
                <a:stretch>
                  <a:fillRect l="-8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8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140700" y="3498847"/>
            <a:ext cx="1460500" cy="254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6252368" y="3492229"/>
            <a:ext cx="1723232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0465619"/>
                  </p:ext>
                </p:extLst>
              </p:nvPr>
            </p:nvGraphicFramePr>
            <p:xfrm>
              <a:off x="2722256" y="5493433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90465619"/>
                  </p:ext>
                </p:extLst>
              </p:nvPr>
            </p:nvGraphicFramePr>
            <p:xfrm>
              <a:off x="2722256" y="5493433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52" t="-1639" r="-906767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000" t="-1639" r="-800000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04" t="-1639" r="-706015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254" t="-1639" r="-600746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2256" t="-1639" r="-505263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7761" t="-1639" r="-302239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03008" t="-1639" r="-204511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97015" t="-1639" r="-102985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903759" t="-1639" r="-3759" b="-2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52" t="-101639" r="-906767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000" t="-101639" r="-800000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04" t="-101639" r="-706015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254" t="-101639" r="-600746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2256" t="-101639" r="-505263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7761" t="-101639" r="-302239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03008" t="-101639" r="-20451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97015" t="-101639" r="-102985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903759" t="-101639" r="-3759" b="-1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52" t="-201639" r="-906767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000" t="-201639" r="-800000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04" t="-201639" r="-706015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254" t="-201639" r="-600746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2256" t="-201639" r="-505263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7761" t="-201639" r="-302239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03008" t="-201639" r="-20451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797015" t="-201639" r="-102985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903759" t="-201639" r="-3759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658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415589" cy="1752599"/>
          </a:xfrm>
        </p:spPr>
        <p:txBody>
          <a:bodyPr>
            <a:normAutofit/>
          </a:bodyPr>
          <a:lstStyle/>
          <a:p>
            <a:pPr lvl="0"/>
            <a:r>
              <a:rPr lang="ro-RO" b="1" dirty="0" smtClean="0"/>
              <a:t>CONVERSIA NUMERELOR REALE ÎN</a:t>
            </a:r>
            <a:r>
              <a:rPr lang="en-US" b="1" dirty="0" smtClean="0"/>
              <a:t> BAZ</a:t>
            </a:r>
            <a:r>
              <a:rPr lang="ro-RO" b="1" dirty="0" smtClean="0"/>
              <a:t>A 8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</p:spPr>
            <p:txBody>
              <a:bodyPr>
                <a:normAutofit fontScale="92500"/>
              </a:bodyPr>
              <a:lstStyle/>
              <a:p>
                <a:pPr marL="0" lvl="0" indent="0">
                  <a:buNone/>
                </a:pPr>
                <a:r>
                  <a:rPr lang="en-US" dirty="0" smtClean="0"/>
                  <a:t>Se consider</a:t>
                </a:r>
                <a:r>
                  <a:rPr lang="ro-RO" dirty="0" smtClean="0"/>
                  <a:t>ă numărul real fără semn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i="1">
                            <a:latin typeface="Cambria Math" panose="02040503050406030204" pitchFamily="18" charset="0"/>
                          </a:rPr>
                          <m:t>747.53515625</m:t>
                        </m:r>
                      </m:e>
                      <m:sub>
                        <m:r>
                          <a:rPr lang="ro-RO" i="1">
                            <a:latin typeface="Cambria Math" panose="02040503050406030204" pitchFamily="18" charset="0"/>
                          </a:rPr>
                          <m:t>(10)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lv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𝟕𝟒𝟕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𝟓𝟑𝟓𝟏𝟓𝟔𝟐𝟓</m:t>
                          </m:r>
                        </m:e>
                        <m:sub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o-RO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𝟏𝟎𝟏𝟏𝟏𝟎𝟏𝟎𝟏𝟏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𝟏𝟎𝟎𝟎𝟏𝟎𝟎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  <m:sub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b="1" dirty="0" smtClean="0"/>
              </a:p>
              <a:p>
                <a:pPr marL="0" indent="0">
                  <a:buNone/>
                </a:pPr>
                <a:endParaRPr lang="en-US" b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747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.53515625</m:t>
                          </m:r>
                        </m:e>
                        <m: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d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1011101011</m:t>
                              </m:r>
                              <m:r>
                                <a:rPr lang="ro-RO" i="1">
                                  <a:latin typeface="Cambria Math" panose="02040503050406030204" pitchFamily="18" charset="0"/>
                                </a:rPr>
                                <m:t>.10001001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=001 011 101 011</m:t>
                          </m:r>
                          <m:r>
                            <a:rPr lang="ro-RO" i="1">
                              <a:latin typeface="Cambria Math" panose="02040503050406030204" pitchFamily="18" charset="0"/>
                            </a:rPr>
                            <m:t>.100 010 010</m:t>
                          </m:r>
                        </m:e>
                        <m:sub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=1 3 5 3.4 2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d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1353.422</m:t>
                        </m:r>
                      </m:e>
                      <m:sub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d>
                      </m:sub>
                    </m:sSub>
                  </m:oMath>
                </a14:m>
                <a:r>
                  <a:rPr lang="en-US" dirty="0" smtClean="0"/>
                  <a:t>;</a:t>
                </a:r>
                <a:endParaRPr lang="ro-RO" dirty="0" smtClean="0"/>
              </a:p>
              <a:p>
                <a:pPr marL="0" indent="0">
                  <a:buNone/>
                </a:pPr>
                <a:endParaRPr lang="ro-RO" dirty="0"/>
              </a:p>
              <a:p>
                <a:pPr marL="0" indent="0">
                  <a:buNone/>
                </a:pPr>
                <a:endParaRPr lang="ro-RO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1910" y="1841230"/>
                <a:ext cx="10466390" cy="4813570"/>
              </a:xfrm>
              <a:blipFill rotWithShape="0">
                <a:blip r:embed="rId2"/>
                <a:stretch>
                  <a:fillRect l="-757" t="-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B6C1B-60F3-4925-BC81-13DFEB4A5D88}" type="slidenum">
              <a:rPr lang="en-US" smtClean="0"/>
              <a:t>9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8102600" y="3194047"/>
            <a:ext cx="1460500" cy="2540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6163467" y="3194048"/>
            <a:ext cx="1723232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3643028"/>
                  </p:ext>
                </p:extLst>
              </p:nvPr>
            </p:nvGraphicFramePr>
            <p:xfrm>
              <a:off x="2099467" y="4923366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1" i="1" smtClean="0">
                                    <a:latin typeface="Cambria Math" panose="02040503050406030204" pitchFamily="18" charset="0"/>
                                  </a:rPr>
                                  <m:t>𝟒𝟐𝟏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001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011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011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010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o-RO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83643028"/>
                  </p:ext>
                </p:extLst>
              </p:nvPr>
            </p:nvGraphicFramePr>
            <p:xfrm>
              <a:off x="2099467" y="4923366"/>
              <a:ext cx="8128000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" t="-1639" r="-70119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599" t="-1639" r="-60119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807" t="-1639" r="-504819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639" r="-401796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0000" t="-1639" r="-201796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03614" t="-1639" r="-103012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99401" t="-1639" r="-2395" b="-2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" t="-100000" r="-701198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599" t="-100000" r="-601198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807" t="-100000" r="-504819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00000" r="-401796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0000" t="-100000" r="-201796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03614" t="-100000" r="-103012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99401" t="-100000" r="-2395" b="-120968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" t="-203279" r="-701198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599" t="-203279" r="-601198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807" t="-203279" r="-504819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203279" r="-401796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ro-RO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0000" t="-203279" r="-201796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03614" t="-203279" r="-103012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99401" t="-203279" r="-2395" b="-2295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5349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418</TotalTime>
  <Words>428</Words>
  <Application>Microsoft Office PowerPoint</Application>
  <PresentationFormat>Widescreen</PresentationFormat>
  <Paragraphs>272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Corbel</vt:lpstr>
      <vt:lpstr>Times New Roman</vt:lpstr>
      <vt:lpstr>Wingdings</vt:lpstr>
      <vt:lpstr>Parallax</vt:lpstr>
      <vt:lpstr>CONVERSIA NUMERELOR REALE FĂRĂ SEMN ÎNTRE BAZELE DE NUMERAȚIE 2, 4, 8, 10 și 16. </vt:lpstr>
      <vt:lpstr>CONVERSIA NUMERELOR REALE FĂRĂ SEMN ÎNTRE BAZELE DE NUMERAȚIE 2, 4, 8, 10 și 16.  </vt:lpstr>
      <vt:lpstr>CONVERSIA NUMERELOR REALE ÎNTRE BAZELE DE NUMERAȚIE 2, 4, 8, 10 ȘI 16 </vt:lpstr>
      <vt:lpstr>CONVERSIA NUMERELOR REALE ÎN BAZA 2 </vt:lpstr>
      <vt:lpstr>CONVERSIA NUMERELOR REALE ÎN BAZA 2 </vt:lpstr>
      <vt:lpstr>CONVERSIA NUMERELOR REALE ÎN BAZA 2 </vt:lpstr>
      <vt:lpstr>CONVERSIA NUMERELOR REALE ÎN BAZA 2 </vt:lpstr>
      <vt:lpstr>CONVERSIA NUMERELOR REALE ÎN BAZA 4 </vt:lpstr>
      <vt:lpstr>CONVERSIA NUMERELOR REALE ÎN BAZA 8 </vt:lpstr>
      <vt:lpstr>CONVERSIA NUMERELOR REALE ÎN BAZA 16 </vt:lpstr>
      <vt:lpstr>ÎNTREBĂRI?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BAZELE PROGRAMĂRII CALCULATOARELOR</dc:title>
  <dc:creator>KarinaA</dc:creator>
  <cp:lastModifiedBy>KarinaA</cp:lastModifiedBy>
  <cp:revision>38</cp:revision>
  <dcterms:created xsi:type="dcterms:W3CDTF">2014-09-24T09:37:29Z</dcterms:created>
  <dcterms:modified xsi:type="dcterms:W3CDTF">2014-10-09T15:11:06Z</dcterms:modified>
</cp:coreProperties>
</file>