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19"/>
  </p:notes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71" r:id="rId11"/>
    <p:sldId id="272" r:id="rId12"/>
    <p:sldId id="265" r:id="rId13"/>
    <p:sldId id="266" r:id="rId14"/>
    <p:sldId id="267" r:id="rId15"/>
    <p:sldId id="268" r:id="rId16"/>
    <p:sldId id="269" r:id="rId17"/>
    <p:sldId id="273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29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9EB9E8-9CD4-4D01-AAB7-27F0E89D1E60}" type="datetimeFigureOut">
              <a:rPr lang="en-US" smtClean="0"/>
              <a:t>10/6/2014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C9F792-3E26-4351-AB33-0C132E2501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9785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C9F792-3E26-4351-AB33-0C132E25019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9526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E41D8-6080-4459-9331-9D72F9ED329B}" type="datetime1">
              <a:rPr lang="en-US" smtClean="0"/>
              <a:t>10/6/2014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B6C1B-60F3-4925-BC81-13DFEB4A5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032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04361-D18A-4AA0-A76A-780DCCFAAA7E}" type="datetime1">
              <a:rPr lang="en-US" smtClean="0"/>
              <a:t>10/6/2014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B6C1B-60F3-4925-BC81-13DFEB4A5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105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B0FD7-1811-4962-A27C-DE7A502DA541}" type="datetime1">
              <a:rPr lang="en-US" smtClean="0"/>
              <a:t>10/6/2014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B6C1B-60F3-4925-BC81-13DFEB4A5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912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76E45-C1E3-4EAF-A518-32D1823D4DC8}" type="datetime1">
              <a:rPr lang="en-US" smtClean="0"/>
              <a:t>10/6/2014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B6C1B-60F3-4925-BC81-13DFEB4A5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7566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98A19-5516-4833-A96B-F66BB62D0E10}" type="datetime1">
              <a:rPr lang="en-US" smtClean="0"/>
              <a:t>10/6/2014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B6C1B-60F3-4925-BC81-13DFEB4A5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4725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5771B-287E-45BE-AD0D-A3D79553F60B}" type="datetime1">
              <a:rPr lang="en-US" smtClean="0"/>
              <a:t>10/6/2014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B6C1B-60F3-4925-BC81-13DFEB4A5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0587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6435B-F981-4977-B43D-54DDD66D9FBB}" type="datetime1">
              <a:rPr lang="en-US" smtClean="0"/>
              <a:t>10/6/2014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B6C1B-60F3-4925-BC81-13DFEB4A5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316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0510C-0681-495B-96B7-D6666E041300}" type="datetime1">
              <a:rPr lang="en-US" smtClean="0"/>
              <a:t>10/6/2014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B6C1B-60F3-4925-BC81-13DFEB4A5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2986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CA4E0-F2EA-4071-9935-DB72EE07E0D8}" type="datetime1">
              <a:rPr lang="en-US" smtClean="0"/>
              <a:t>10/6/2014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B6C1B-60F3-4925-BC81-13DFEB4A5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43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9F67-A02C-4851-9E8B-2AD816FD5F48}" type="datetime1">
              <a:rPr lang="en-US" smtClean="0"/>
              <a:t>10/6/2014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17EB6C1B-60F3-4925-BC81-13DFEB4A5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4383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42293-8772-4F31-9ABC-01040B63B533}" type="datetime1">
              <a:rPr lang="en-US" smtClean="0"/>
              <a:t>10/6/2014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B6C1B-60F3-4925-BC81-13DFEB4A5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955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196E6-0326-4107-8A86-37BA5A9316B8}" type="datetime1">
              <a:rPr lang="en-US" smtClean="0"/>
              <a:t>10/6/2014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B6C1B-60F3-4925-BC81-13DFEB4A5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155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05267-0AF1-40BE-B7B7-AA12BF3BC594}" type="datetime1">
              <a:rPr lang="en-US" smtClean="0"/>
              <a:t>10/6/2014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B6C1B-60F3-4925-BC81-13DFEB4A5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137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E3281-5C79-4A38-ADEC-5A2072768F95}" type="datetime1">
              <a:rPr lang="en-US" smtClean="0"/>
              <a:t>10/6/2014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B6C1B-60F3-4925-BC81-13DFEB4A5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382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767CF-D973-4A93-930E-14417A7EE676}" type="datetime1">
              <a:rPr lang="en-US" smtClean="0"/>
              <a:t>10/6/2014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B6C1B-60F3-4925-BC81-13DFEB4A5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842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B0E0D-4BEC-4D47-990A-118FB23042E0}" type="datetime1">
              <a:rPr lang="en-US" smtClean="0"/>
              <a:t>10/6/2014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B6C1B-60F3-4925-BC81-13DFEB4A5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096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83F92-61BF-4501-83B0-7264653B565D}" type="datetime1">
              <a:rPr lang="en-US" smtClean="0"/>
              <a:t>10/6/2014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B6C1B-60F3-4925-BC81-13DFEB4A5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364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D449DFC-76D7-454A-9B26-1C12B271FEB9}" type="datetime1">
              <a:rPr lang="en-US" smtClean="0"/>
              <a:t>10/6/2014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7EB6C1B-60F3-4925-BC81-13DFEB4A5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507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39701" y="1126068"/>
            <a:ext cx="11642723" cy="2616199"/>
          </a:xfrm>
        </p:spPr>
        <p:txBody>
          <a:bodyPr>
            <a:noAutofit/>
          </a:bodyPr>
          <a:lstStyle/>
          <a:p>
            <a:r>
              <a:rPr lang="ro-RO" sz="4000" b="1" dirty="0"/>
              <a:t>SISTEME DE NUMERAȚIE POZIȚIONALE. APLICAȚII PENTRU REPREZENTAREA NUMERELOR NATURALE ÎN BAZELE 2, 4, 8, 10 ȘI 16.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o-RO" sz="2400" b="1" dirty="0" smtClean="0"/>
              <a:t>BAZELE PROGRAMĂRII CALCULATOARELOR</a:t>
            </a:r>
          </a:p>
          <a:p>
            <a:r>
              <a:rPr lang="ro-RO" sz="2400" b="1" dirty="0" smtClean="0"/>
              <a:t>LUCRAREA NR. </a:t>
            </a:r>
            <a:r>
              <a:rPr lang="ro-RO" sz="2400" b="1" dirty="0"/>
              <a:t>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B6C1B-60F3-4925-BC81-13DFEB4A5D88}" type="slidenum">
              <a:rPr lang="en-US" smtClean="0"/>
              <a:t>1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8826500" y="5269469"/>
            <a:ext cx="2882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Asist</a:t>
            </a:r>
            <a:r>
              <a:rPr lang="en-US" dirty="0" smtClean="0"/>
              <a:t>. </a:t>
            </a:r>
            <a:r>
              <a:rPr lang="en-US" dirty="0" err="1" smtClean="0"/>
              <a:t>Ing</a:t>
            </a:r>
            <a:r>
              <a:rPr lang="en-US" dirty="0" smtClean="0"/>
              <a:t>. Corina C</a:t>
            </a:r>
            <a:r>
              <a:rPr lang="ro-RO" dirty="0" smtClean="0"/>
              <a:t>ÎMPANU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9848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CONVERSIA DIN BAZA 10 ÎN BAZ</a:t>
            </a:r>
            <a:r>
              <a:rPr lang="ro-RO" dirty="0" smtClean="0"/>
              <a:t>A 2 </a:t>
            </a:r>
            <a:r>
              <a:rPr lang="en-US" dirty="0" smtClean="0"/>
              <a:t>PRIN METODA </a:t>
            </a:r>
            <a:r>
              <a:rPr lang="ro-RO" dirty="0" smtClean="0"/>
              <a:t>SCĂDERII PUTERILOR LUI 2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282700" y="4559300"/>
                <a:ext cx="4076700" cy="20965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o-RO" sz="3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o-RO" sz="3200" b="0" i="1" smtClean="0">
                            <a:latin typeface="Cambria Math" panose="02040503050406030204" pitchFamily="18" charset="0"/>
                          </a:rPr>
                          <m:t>1954</m:t>
                        </m:r>
                      </m:e>
                      <m:sub>
                        <m:d>
                          <m:dPr>
                            <m:ctrlPr>
                              <a:rPr lang="ro-RO" sz="32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ro-RO" sz="3200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e>
                        </m:d>
                      </m:sub>
                    </m:sSub>
                  </m:oMath>
                </a14:m>
                <a:r>
                  <a:rPr lang="ro-RO" sz="3200" b="0" dirty="0" smtClean="0"/>
                  <a:t>;</a:t>
                </a:r>
              </a:p>
              <a:p>
                <a14:m>
                  <m:oMath xmlns:m="http://schemas.openxmlformats.org/officeDocument/2006/math">
                    <m:r>
                      <a:rPr lang="ro-RO" sz="3200" b="0" i="1" smtClean="0">
                        <a:latin typeface="Cambria Math" panose="02040503050406030204" pitchFamily="18" charset="0"/>
                      </a:rPr>
                      <m:t>1954−</m:t>
                    </m:r>
                    <m:r>
                      <a:rPr lang="ro-RO" sz="3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1024</m:t>
                    </m:r>
                    <m:r>
                      <a:rPr lang="ro-RO" sz="3200" b="0" i="1" smtClean="0">
                        <a:latin typeface="Cambria Math" panose="02040503050406030204" pitchFamily="18" charset="0"/>
                      </a:rPr>
                      <m:t>=930</m:t>
                    </m:r>
                  </m:oMath>
                </a14:m>
                <a:r>
                  <a:rPr lang="ro-RO" sz="3200" b="0" dirty="0" smtClean="0"/>
                  <a:t>;</a:t>
                </a:r>
              </a:p>
              <a:p>
                <a14:m>
                  <m:oMath xmlns:m="http://schemas.openxmlformats.org/officeDocument/2006/math">
                    <m:r>
                      <a:rPr lang="ro-RO" sz="3200" b="0" i="1" smtClean="0">
                        <a:latin typeface="Cambria Math" panose="02040503050406030204" pitchFamily="18" charset="0"/>
                      </a:rPr>
                      <m:t>930−</m:t>
                    </m:r>
                    <m:r>
                      <a:rPr lang="ro-RO" sz="3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512</m:t>
                    </m:r>
                    <m:r>
                      <a:rPr lang="ro-RO" sz="3200" b="0" i="1" smtClean="0">
                        <a:latin typeface="Cambria Math" panose="02040503050406030204" pitchFamily="18" charset="0"/>
                      </a:rPr>
                      <m:t>=418</m:t>
                    </m:r>
                  </m:oMath>
                </a14:m>
                <a:r>
                  <a:rPr lang="ro-RO" sz="3200" b="0" dirty="0" smtClean="0"/>
                  <a:t>;</a:t>
                </a:r>
              </a:p>
              <a:p>
                <a14:m>
                  <m:oMath xmlns:m="http://schemas.openxmlformats.org/officeDocument/2006/math">
                    <m:r>
                      <a:rPr lang="ro-RO" sz="3200" b="0" i="1" smtClean="0">
                        <a:latin typeface="Cambria Math" panose="02040503050406030204" pitchFamily="18" charset="0"/>
                      </a:rPr>
                      <m:t>418−</m:t>
                    </m:r>
                    <m:r>
                      <a:rPr lang="ro-RO" sz="3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256</m:t>
                    </m:r>
                    <m:r>
                      <a:rPr lang="ro-RO" sz="3200" b="0" i="1" smtClean="0">
                        <a:latin typeface="Cambria Math" panose="02040503050406030204" pitchFamily="18" charset="0"/>
                      </a:rPr>
                      <m:t>=162</m:t>
                    </m:r>
                  </m:oMath>
                </a14:m>
                <a:r>
                  <a:rPr lang="ro-RO" sz="3200" b="0" dirty="0" smtClean="0"/>
                  <a:t>;</a:t>
                </a: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82700" y="4559300"/>
                <a:ext cx="4076700" cy="2096536"/>
              </a:xfrm>
              <a:prstGeom prst="rect">
                <a:avLst/>
              </a:prstGeom>
              <a:blipFill rotWithShape="0">
                <a:blip r:embed="rId2"/>
                <a:stretch>
                  <a:fillRect t="-3488" b="-87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1" name="Table 10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31634770"/>
                  </p:ext>
                </p:extLst>
              </p:nvPr>
            </p:nvGraphicFramePr>
            <p:xfrm>
              <a:off x="1384300" y="2322827"/>
              <a:ext cx="10325095" cy="1830708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938645"/>
                    <a:gridCol w="938645"/>
                    <a:gridCol w="938645"/>
                    <a:gridCol w="938645"/>
                    <a:gridCol w="938645"/>
                    <a:gridCol w="938645"/>
                    <a:gridCol w="938645"/>
                    <a:gridCol w="938645"/>
                    <a:gridCol w="938645"/>
                    <a:gridCol w="938645"/>
                    <a:gridCol w="938645"/>
                  </a:tblGrid>
                  <a:tr h="610236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ro-RO" sz="32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ro-RO" sz="3200" b="1" i="1" smtClean="0"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e>
                                  <m:sup>
                                    <m:r>
                                      <a:rPr lang="ro-RO" sz="3200" b="1" i="1" smtClean="0">
                                        <a:latin typeface="Cambria Math" panose="02040503050406030204" pitchFamily="18" charset="0"/>
                                      </a:rPr>
                                      <m:t>𝟏𝟎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3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ro-RO" sz="32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ro-RO" sz="3200" b="1" i="1" smtClean="0"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e>
                                  <m:sup>
                                    <m:r>
                                      <a:rPr lang="ro-RO" sz="3200" b="1" i="1" smtClean="0">
                                        <a:latin typeface="Cambria Math" panose="02040503050406030204" pitchFamily="18" charset="0"/>
                                      </a:rPr>
                                      <m:t>𝟗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3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ro-RO" sz="32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ro-RO" sz="3200" b="1" i="1" smtClean="0"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e>
                                  <m:sup>
                                    <m:r>
                                      <a:rPr lang="ro-RO" sz="3200" b="1" i="1" smtClean="0">
                                        <a:latin typeface="Cambria Math" panose="02040503050406030204" pitchFamily="18" charset="0"/>
                                      </a:rPr>
                                      <m:t>𝟖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3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ro-RO" sz="32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ro-RO" sz="3200" b="1" i="1" smtClean="0"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e>
                                  <m:sup>
                                    <m:r>
                                      <a:rPr lang="ro-RO" sz="3200" b="1" i="1" smtClean="0">
                                        <a:latin typeface="Cambria Math" panose="02040503050406030204" pitchFamily="18" charset="0"/>
                                      </a:rPr>
                                      <m:t>𝟕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3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ro-RO" sz="32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ro-RO" sz="3200" b="1" i="1" smtClean="0"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e>
                                  <m:sup>
                                    <m:r>
                                      <a:rPr lang="ro-RO" sz="3200" b="1" i="1" smtClean="0">
                                        <a:latin typeface="Cambria Math" panose="02040503050406030204" pitchFamily="18" charset="0"/>
                                      </a:rPr>
                                      <m:t>𝟔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3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ro-RO" sz="32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ro-RO" sz="3200" b="1" i="1" smtClean="0"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e>
                                  <m:sup>
                                    <m:r>
                                      <a:rPr lang="ro-RO" sz="3200" b="1" i="1" smtClean="0">
                                        <a:latin typeface="Cambria Math" panose="02040503050406030204" pitchFamily="18" charset="0"/>
                                      </a:rPr>
                                      <m:t>𝟓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3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ro-RO" sz="32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ro-RO" sz="3200" b="1" i="1" smtClean="0"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e>
                                  <m:sup>
                                    <m:r>
                                      <a:rPr lang="ro-RO" sz="3200" b="1" i="1" smtClean="0">
                                        <a:latin typeface="Cambria Math" panose="02040503050406030204" pitchFamily="18" charset="0"/>
                                      </a:rPr>
                                      <m:t>𝟒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3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ro-RO" sz="32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ro-RO" sz="3200" b="1" i="1" smtClean="0"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e>
                                  <m:sup>
                                    <m:r>
                                      <a:rPr lang="ro-RO" sz="3200" b="1" i="1" smtClean="0">
                                        <a:latin typeface="Cambria Math" panose="02040503050406030204" pitchFamily="18" charset="0"/>
                                      </a:rPr>
                                      <m:t>𝟑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3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ro-RO" sz="32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ro-RO" sz="3200" b="1" i="1" smtClean="0"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e>
                                  <m:sup>
                                    <m:r>
                                      <a:rPr lang="ro-RO" sz="3200" b="1" i="1" smtClean="0"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3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ro-RO" sz="32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ro-RO" sz="3200" b="1" i="1" smtClean="0"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e>
                                  <m:sup>
                                    <m:r>
                                      <a:rPr lang="ro-RO" sz="3200" b="1" i="1" smtClean="0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3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ro-RO" sz="32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ro-RO" sz="3200" b="1" i="1" smtClean="0"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e>
                                  <m:sup>
                                    <m:r>
                                      <a:rPr lang="ro-RO" sz="3200" b="1" i="1" smtClean="0">
                                        <a:latin typeface="Cambria Math" panose="02040503050406030204" pitchFamily="18" charset="0"/>
                                      </a:rPr>
                                      <m:t>𝟎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3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</a:tr>
                  <a:tr h="610236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o-RO" sz="3200" b="0" i="1" baseline="0" smtClean="0">
                                    <a:latin typeface="Cambria Math" panose="02040503050406030204" pitchFamily="18" charset="0"/>
                                  </a:rPr>
                                  <m:t>1024</m:t>
                                </m:r>
                              </m:oMath>
                            </m:oMathPara>
                          </a14:m>
                          <a:endParaRPr lang="en-US" sz="3200" baseline="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o-RO" sz="3200" b="0" i="1" baseline="0" smtClean="0">
                                    <a:latin typeface="Cambria Math" panose="02040503050406030204" pitchFamily="18" charset="0"/>
                                  </a:rPr>
                                  <m:t>512</m:t>
                                </m:r>
                              </m:oMath>
                            </m:oMathPara>
                          </a14:m>
                          <a:endParaRPr lang="en-US" sz="3200" baseline="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l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o-RO" sz="3200" b="0" i="1" baseline="0" smtClean="0">
                                    <a:latin typeface="Cambria Math" panose="02040503050406030204" pitchFamily="18" charset="0"/>
                                  </a:rPr>
                                  <m:t>256</m:t>
                                </m:r>
                              </m:oMath>
                            </m:oMathPara>
                          </a14:m>
                          <a:endParaRPr lang="en-US" sz="3200" baseline="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o-RO" sz="32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128</m:t>
                                </m:r>
                              </m:oMath>
                            </m:oMathPara>
                          </a14:m>
                          <a:endParaRPr lang="en-US" sz="3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o-RO" sz="32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64</m:t>
                                </m:r>
                              </m:oMath>
                            </m:oMathPara>
                          </a14:m>
                          <a:endParaRPr lang="en-US" sz="3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o-RO" sz="32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32</m:t>
                                </m:r>
                              </m:oMath>
                            </m:oMathPara>
                          </a14:m>
                          <a:endParaRPr lang="en-US" sz="3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o-RO" sz="32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16</m:t>
                                </m:r>
                              </m:oMath>
                            </m:oMathPara>
                          </a14:m>
                          <a:endParaRPr lang="en-US" sz="3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o-RO" sz="32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8</m:t>
                                </m:r>
                              </m:oMath>
                            </m:oMathPara>
                          </a14:m>
                          <a:endParaRPr lang="en-US" sz="3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o-RO" sz="32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4</m:t>
                                </m:r>
                              </m:oMath>
                            </m:oMathPara>
                          </a14:m>
                          <a:endParaRPr lang="en-US" sz="3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o-RO" sz="32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2</m:t>
                                </m:r>
                              </m:oMath>
                            </m:oMathPara>
                          </a14:m>
                          <a:endParaRPr lang="en-US" sz="3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o-RO" sz="32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US" sz="3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</a:tr>
                  <a:tr h="610236">
                    <a:tc>
                      <a:txBody>
                        <a:bodyPr/>
                        <a:lstStyle/>
                        <a:p>
                          <a:pPr algn="ctr"/>
                          <a:endParaRPr lang="en-US" sz="3200" baseline="0" dirty="0">
                            <a:solidFill>
                              <a:srgbClr val="FF000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3200" baseline="0" dirty="0">
                            <a:solidFill>
                              <a:srgbClr val="FF000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3200" baseline="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3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3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3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3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3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3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3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3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11" name="Table 10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31634770"/>
                  </p:ext>
                </p:extLst>
              </p:nvPr>
            </p:nvGraphicFramePr>
            <p:xfrm>
              <a:off x="1384300" y="2322827"/>
              <a:ext cx="10325095" cy="1830708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938645"/>
                    <a:gridCol w="938645"/>
                    <a:gridCol w="938645"/>
                    <a:gridCol w="938645"/>
                    <a:gridCol w="938645"/>
                    <a:gridCol w="938645"/>
                    <a:gridCol w="938645"/>
                    <a:gridCol w="938645"/>
                    <a:gridCol w="938645"/>
                    <a:gridCol w="938645"/>
                    <a:gridCol w="938645"/>
                  </a:tblGrid>
                  <a:tr h="61023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0">
                          <a:blip r:embed="rId3"/>
                          <a:stretch>
                            <a:fillRect l="-649" t="-1000" r="-1002597" b="-203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0">
                          <a:blip r:embed="rId3"/>
                          <a:stretch>
                            <a:fillRect l="-100649" t="-1000" r="-902597" b="-203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0">
                          <a:blip r:embed="rId3"/>
                          <a:stretch>
                            <a:fillRect l="-200649" t="-1000" r="-802597" b="-203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0">
                          <a:blip r:embed="rId3"/>
                          <a:stretch>
                            <a:fillRect l="-300649" t="-1000" r="-702597" b="-203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0">
                          <a:blip r:embed="rId3"/>
                          <a:stretch>
                            <a:fillRect l="-400649" t="-1000" r="-602597" b="-203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0">
                          <a:blip r:embed="rId3"/>
                          <a:stretch>
                            <a:fillRect l="-500649" t="-1000" r="-502597" b="-203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0">
                          <a:blip r:embed="rId3"/>
                          <a:stretch>
                            <a:fillRect l="-600649" t="-1000" r="-402597" b="-203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0">
                          <a:blip r:embed="rId3"/>
                          <a:stretch>
                            <a:fillRect l="-700649" t="-1000" r="-302597" b="-203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0">
                          <a:blip r:embed="rId3"/>
                          <a:stretch>
                            <a:fillRect l="-800649" t="-1000" r="-202597" b="-203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0">
                          <a:blip r:embed="rId3"/>
                          <a:stretch>
                            <a:fillRect l="-900649" t="-1000" r="-102597" b="-203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0">
                          <a:blip r:embed="rId3"/>
                          <a:stretch>
                            <a:fillRect l="-1000649" t="-1000" r="-2597" b="-203000"/>
                          </a:stretch>
                        </a:blipFill>
                      </a:tcPr>
                    </a:tc>
                  </a:tr>
                  <a:tr h="61023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0">
                          <a:blip r:embed="rId3"/>
                          <a:stretch>
                            <a:fillRect l="-649" t="-100000" r="-1002597" b="-1009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0">
                          <a:blip r:embed="rId3"/>
                          <a:stretch>
                            <a:fillRect l="-100649" t="-100000" r="-902597" b="-1009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0">
                          <a:blip r:embed="rId3"/>
                          <a:stretch>
                            <a:fillRect l="-200649" t="-100000" r="-802597" b="-1009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0">
                          <a:blip r:embed="rId3"/>
                          <a:stretch>
                            <a:fillRect l="-300649" t="-100000" r="-702597" b="-1009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0">
                          <a:blip r:embed="rId3"/>
                          <a:stretch>
                            <a:fillRect l="-400649" t="-100000" r="-602597" b="-1009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0">
                          <a:blip r:embed="rId3"/>
                          <a:stretch>
                            <a:fillRect l="-500649" t="-100000" r="-502597" b="-1009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0">
                          <a:blip r:embed="rId3"/>
                          <a:stretch>
                            <a:fillRect l="-600649" t="-100000" r="-402597" b="-1009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0">
                          <a:blip r:embed="rId3"/>
                          <a:stretch>
                            <a:fillRect l="-700649" t="-100000" r="-302597" b="-1009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0">
                          <a:blip r:embed="rId3"/>
                          <a:stretch>
                            <a:fillRect l="-800649" t="-100000" r="-202597" b="-1009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0">
                          <a:blip r:embed="rId3"/>
                          <a:stretch>
                            <a:fillRect l="-900649" t="-100000" r="-102597" b="-1009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0">
                          <a:blip r:embed="rId3"/>
                          <a:stretch>
                            <a:fillRect l="-1000649" t="-100000" r="-2597" b="-100990"/>
                          </a:stretch>
                        </a:blipFill>
                      </a:tcPr>
                    </a:tc>
                  </a:tr>
                  <a:tr h="610236">
                    <a:tc>
                      <a:txBody>
                        <a:bodyPr/>
                        <a:lstStyle/>
                        <a:p>
                          <a:pPr algn="ctr"/>
                          <a:endParaRPr lang="en-US" sz="3200" baseline="0" dirty="0">
                            <a:solidFill>
                              <a:srgbClr val="FF000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3200" baseline="0" dirty="0">
                            <a:solidFill>
                              <a:srgbClr val="FF000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3200" baseline="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3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3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3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3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3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3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3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3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</a:tr>
                </a:tbl>
              </a:graphicData>
            </a:graphic>
          </p:graphicFrame>
        </mc:Fallback>
      </mc:AlternateContent>
      <p:sp>
        <p:nvSpPr>
          <p:cNvPr id="12" name="Multiply 11"/>
          <p:cNvSpPr/>
          <p:nvPr/>
        </p:nvSpPr>
        <p:spPr>
          <a:xfrm>
            <a:off x="1587500" y="3619500"/>
            <a:ext cx="533400" cy="4191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Multiply 12"/>
          <p:cNvSpPr/>
          <p:nvPr/>
        </p:nvSpPr>
        <p:spPr>
          <a:xfrm>
            <a:off x="2463800" y="3619500"/>
            <a:ext cx="533400" cy="4191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Multiply 13"/>
          <p:cNvSpPr/>
          <p:nvPr/>
        </p:nvSpPr>
        <p:spPr>
          <a:xfrm>
            <a:off x="3454400" y="3619500"/>
            <a:ext cx="533400" cy="4191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6108700" y="4343400"/>
                <a:ext cx="4076700" cy="35394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o-RO" sz="3200" b="0" i="1" smtClean="0">
                        <a:latin typeface="Cambria Math" panose="02040503050406030204" pitchFamily="18" charset="0"/>
                      </a:rPr>
                      <m:t>162−</m:t>
                    </m:r>
                    <m:r>
                      <a:rPr lang="ro-RO" sz="3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128</m:t>
                    </m:r>
                    <m:r>
                      <a:rPr lang="ro-RO" sz="3200" b="0" i="1" smtClean="0">
                        <a:latin typeface="Cambria Math" panose="02040503050406030204" pitchFamily="18" charset="0"/>
                      </a:rPr>
                      <m:t>=34</m:t>
                    </m:r>
                  </m:oMath>
                </a14:m>
                <a:r>
                  <a:rPr lang="ro-RO" sz="3200" b="0" dirty="0" smtClean="0"/>
                  <a:t>;</a:t>
                </a:r>
              </a:p>
              <a:p>
                <a14:m>
                  <m:oMath xmlns:m="http://schemas.openxmlformats.org/officeDocument/2006/math">
                    <m:r>
                      <a:rPr lang="ro-RO" sz="3200" b="0" i="1" smtClean="0">
                        <a:latin typeface="Cambria Math" panose="02040503050406030204" pitchFamily="18" charset="0"/>
                      </a:rPr>
                      <m:t>34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&lt;64</m:t>
                    </m:r>
                  </m:oMath>
                </a14:m>
                <a:r>
                  <a:rPr lang="ro-RO" sz="3200" b="0" dirty="0" smtClean="0"/>
                  <a:t>;</a:t>
                </a:r>
              </a:p>
              <a:p>
                <a14:m>
                  <m:oMath xmlns:m="http://schemas.openxmlformats.org/officeDocument/2006/math">
                    <m:r>
                      <a:rPr lang="ro-RO" sz="3200" b="0" i="1" smtClean="0">
                        <a:latin typeface="Cambria Math" panose="02040503050406030204" pitchFamily="18" charset="0"/>
                      </a:rPr>
                      <m:t>34−</m:t>
                    </m:r>
                    <m:r>
                      <a:rPr lang="ro-RO" sz="3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32</m:t>
                    </m:r>
                    <m:r>
                      <a:rPr lang="ro-RO" sz="3200" b="0" i="1" smtClean="0">
                        <a:latin typeface="Cambria Math" panose="02040503050406030204" pitchFamily="18" charset="0"/>
                      </a:rPr>
                      <m:t>=2</m:t>
                    </m:r>
                  </m:oMath>
                </a14:m>
                <a:r>
                  <a:rPr lang="ro-RO" sz="3200" b="0" dirty="0" smtClean="0"/>
                  <a:t>;</a:t>
                </a:r>
              </a:p>
              <a:p>
                <a14:m>
                  <m:oMath xmlns:m="http://schemas.openxmlformats.org/officeDocument/2006/math">
                    <m:r>
                      <a:rPr lang="ro-RO" sz="32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&lt;16,8,4</m:t>
                    </m:r>
                  </m:oMath>
                </a14:m>
                <a:r>
                  <a:rPr lang="ro-RO" sz="3200" b="0" dirty="0" smtClean="0"/>
                  <a:t>;</a:t>
                </a:r>
              </a:p>
              <a:p>
                <a14:m>
                  <m:oMath xmlns:m="http://schemas.openxmlformats.org/officeDocument/2006/math">
                    <m:r>
                      <a:rPr lang="ro-RO" sz="3200" b="0" i="1" smtClean="0">
                        <a:latin typeface="Cambria Math" panose="02040503050406030204" pitchFamily="18" charset="0"/>
                      </a:rPr>
                      <m:t>2−</m:t>
                    </m:r>
                    <m:r>
                      <a:rPr lang="ro-RO" sz="3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a:rPr lang="ro-RO" sz="3200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ro-RO" sz="3200" b="0" dirty="0" smtClean="0"/>
                  <a:t> stop</a:t>
                </a:r>
              </a:p>
              <a:p>
                <a:endParaRPr lang="ro-RO" sz="3200" b="0" dirty="0" smtClean="0"/>
              </a:p>
              <a:p>
                <a:endParaRPr lang="ro-RO" sz="3200" b="0" dirty="0" smtClean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8700" y="4343400"/>
                <a:ext cx="4076700" cy="3539430"/>
              </a:xfrm>
              <a:prstGeom prst="rect">
                <a:avLst/>
              </a:prstGeom>
              <a:blipFill rotWithShape="0">
                <a:blip r:embed="rId4"/>
                <a:stretch>
                  <a:fillRect t="-20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Multiply 17"/>
          <p:cNvSpPr/>
          <p:nvPr/>
        </p:nvSpPr>
        <p:spPr>
          <a:xfrm>
            <a:off x="4394200" y="3619500"/>
            <a:ext cx="533400" cy="4191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Multiply 18"/>
          <p:cNvSpPr/>
          <p:nvPr/>
        </p:nvSpPr>
        <p:spPr>
          <a:xfrm>
            <a:off x="6226967" y="3619500"/>
            <a:ext cx="533400" cy="4191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Multiply 19"/>
          <p:cNvSpPr/>
          <p:nvPr/>
        </p:nvSpPr>
        <p:spPr>
          <a:xfrm>
            <a:off x="10036967" y="3619500"/>
            <a:ext cx="533400" cy="4191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B6C1B-60F3-4925-BC81-13DFEB4A5D8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547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8" grpId="0" animBg="1"/>
      <p:bldP spid="19" grpId="0" animBg="1"/>
      <p:bldP spid="2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0" y="0"/>
            <a:ext cx="10018713" cy="1752599"/>
          </a:xfrm>
        </p:spPr>
        <p:txBody>
          <a:bodyPr/>
          <a:lstStyle/>
          <a:p>
            <a:r>
              <a:rPr lang="en-US" dirty="0" smtClean="0"/>
              <a:t>CONVERSIA DIN BAZA 10 ÎN BAZ</a:t>
            </a:r>
            <a:r>
              <a:rPr lang="ro-RO" dirty="0" smtClean="0"/>
              <a:t>A 2 </a:t>
            </a:r>
            <a:r>
              <a:rPr lang="en-US" dirty="0" smtClean="0"/>
              <a:t>PRIN METODA </a:t>
            </a:r>
            <a:r>
              <a:rPr lang="ro-RO" dirty="0" smtClean="0"/>
              <a:t>SCĂDERII PUTERILOR LUI 2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943100" y="4559300"/>
                <a:ext cx="5575300" cy="20965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o-RO" sz="32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o-RO" sz="32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𝟏𝟗𝟓𝟒</m:t>
                        </m:r>
                      </m:e>
                      <m:sub>
                        <m:d>
                          <m:dPr>
                            <m:ctrlPr>
                              <a:rPr lang="ro-RO" sz="3200" b="1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ro-RO" sz="3200" b="1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e>
                        </m:d>
                      </m:sub>
                    </m:sSub>
                    <m:r>
                      <a:rPr lang="ro-RO" sz="3200" b="1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ro-RO" sz="32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o-RO" sz="32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𝟏𝟏𝟏𝟏𝟎𝟏𝟎𝟎𝟎𝟏𝟎</m:t>
                        </m:r>
                      </m:e>
                      <m:sub>
                        <m:d>
                          <m:dPr>
                            <m:ctrlPr>
                              <a:rPr lang="ro-RO" sz="3200" b="1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ro-RO" sz="3200" b="1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e>
                        </m:d>
                      </m:sub>
                    </m:sSub>
                  </m:oMath>
                </a14:m>
                <a:r>
                  <a:rPr lang="ro-RO" sz="3200" b="1" dirty="0" smtClean="0">
                    <a:solidFill>
                      <a:srgbClr val="00B050"/>
                    </a:solidFill>
                  </a:rPr>
                  <a:t>;</a:t>
                </a:r>
              </a:p>
              <a:p>
                <a14:m>
                  <m:oMath xmlns:m="http://schemas.openxmlformats.org/officeDocument/2006/math">
                    <m:r>
                      <a:rPr lang="ro-RO" sz="3200" b="0" i="1" smtClean="0">
                        <a:latin typeface="Cambria Math" panose="02040503050406030204" pitchFamily="18" charset="0"/>
                      </a:rPr>
                      <m:t>1954−</m:t>
                    </m:r>
                    <m:r>
                      <a:rPr lang="ro-RO" sz="3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1024</m:t>
                    </m:r>
                    <m:r>
                      <a:rPr lang="ro-RO" sz="3200" b="0" i="1" smtClean="0">
                        <a:latin typeface="Cambria Math" panose="02040503050406030204" pitchFamily="18" charset="0"/>
                      </a:rPr>
                      <m:t>=930</m:t>
                    </m:r>
                  </m:oMath>
                </a14:m>
                <a:r>
                  <a:rPr lang="ro-RO" sz="3200" b="0" dirty="0" smtClean="0"/>
                  <a:t>;</a:t>
                </a:r>
              </a:p>
              <a:p>
                <a14:m>
                  <m:oMath xmlns:m="http://schemas.openxmlformats.org/officeDocument/2006/math">
                    <m:r>
                      <a:rPr lang="ro-RO" sz="3200" b="0" i="1" smtClean="0">
                        <a:latin typeface="Cambria Math" panose="02040503050406030204" pitchFamily="18" charset="0"/>
                      </a:rPr>
                      <m:t>930−</m:t>
                    </m:r>
                    <m:r>
                      <a:rPr lang="ro-RO" sz="3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512</m:t>
                    </m:r>
                    <m:r>
                      <a:rPr lang="ro-RO" sz="3200" b="0" i="1" smtClean="0">
                        <a:latin typeface="Cambria Math" panose="02040503050406030204" pitchFamily="18" charset="0"/>
                      </a:rPr>
                      <m:t>=418</m:t>
                    </m:r>
                  </m:oMath>
                </a14:m>
                <a:r>
                  <a:rPr lang="ro-RO" sz="3200" b="0" dirty="0" smtClean="0"/>
                  <a:t>;</a:t>
                </a:r>
              </a:p>
              <a:p>
                <a14:m>
                  <m:oMath xmlns:m="http://schemas.openxmlformats.org/officeDocument/2006/math">
                    <m:r>
                      <a:rPr lang="ro-RO" sz="3200" b="0" i="1" smtClean="0">
                        <a:latin typeface="Cambria Math" panose="02040503050406030204" pitchFamily="18" charset="0"/>
                      </a:rPr>
                      <m:t>418−</m:t>
                    </m:r>
                    <m:r>
                      <a:rPr lang="ro-RO" sz="3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256</m:t>
                    </m:r>
                    <m:r>
                      <a:rPr lang="ro-RO" sz="3200" b="0" i="1" smtClean="0">
                        <a:latin typeface="Cambria Math" panose="02040503050406030204" pitchFamily="18" charset="0"/>
                      </a:rPr>
                      <m:t>=162</m:t>
                    </m:r>
                  </m:oMath>
                </a14:m>
                <a:r>
                  <a:rPr lang="ro-RO" sz="3200" b="0" dirty="0" smtClean="0"/>
                  <a:t>;</a:t>
                </a: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43100" y="4559300"/>
                <a:ext cx="5575300" cy="2096536"/>
              </a:xfrm>
              <a:prstGeom prst="rect">
                <a:avLst/>
              </a:prstGeom>
              <a:blipFill rotWithShape="0">
                <a:blip r:embed="rId2"/>
                <a:stretch>
                  <a:fillRect t="-3488" r="-2188" b="-87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1" name="Table 10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377253223"/>
                  </p:ext>
                </p:extLst>
              </p:nvPr>
            </p:nvGraphicFramePr>
            <p:xfrm>
              <a:off x="1484310" y="1546855"/>
              <a:ext cx="10325095" cy="2440944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938645"/>
                    <a:gridCol w="938645"/>
                    <a:gridCol w="938645"/>
                    <a:gridCol w="938645"/>
                    <a:gridCol w="938645"/>
                    <a:gridCol w="938645"/>
                    <a:gridCol w="938645"/>
                    <a:gridCol w="938645"/>
                    <a:gridCol w="938645"/>
                    <a:gridCol w="938645"/>
                    <a:gridCol w="938645"/>
                  </a:tblGrid>
                  <a:tr h="610236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ro-RO" sz="32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ro-RO" sz="3200" b="1" i="1" smtClean="0"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e>
                                  <m:sup>
                                    <m:r>
                                      <a:rPr lang="ro-RO" sz="3200" b="1" i="1" smtClean="0">
                                        <a:latin typeface="Cambria Math" panose="02040503050406030204" pitchFamily="18" charset="0"/>
                                      </a:rPr>
                                      <m:t>𝟏𝟎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3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ro-RO" sz="32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ro-RO" sz="3200" b="1" i="1" smtClean="0"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e>
                                  <m:sup>
                                    <m:r>
                                      <a:rPr lang="ro-RO" sz="3200" b="1" i="1" smtClean="0">
                                        <a:latin typeface="Cambria Math" panose="02040503050406030204" pitchFamily="18" charset="0"/>
                                      </a:rPr>
                                      <m:t>𝟗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3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ro-RO" sz="32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ro-RO" sz="3200" b="1" i="1" smtClean="0"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e>
                                  <m:sup>
                                    <m:r>
                                      <a:rPr lang="ro-RO" sz="3200" b="1" i="1" smtClean="0">
                                        <a:latin typeface="Cambria Math" panose="02040503050406030204" pitchFamily="18" charset="0"/>
                                      </a:rPr>
                                      <m:t>𝟖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3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ro-RO" sz="32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ro-RO" sz="3200" b="1" i="1" smtClean="0"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e>
                                  <m:sup>
                                    <m:r>
                                      <a:rPr lang="ro-RO" sz="3200" b="1" i="1" smtClean="0">
                                        <a:latin typeface="Cambria Math" panose="02040503050406030204" pitchFamily="18" charset="0"/>
                                      </a:rPr>
                                      <m:t>𝟕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3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ro-RO" sz="32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ro-RO" sz="3200" b="1" i="1" smtClean="0"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e>
                                  <m:sup>
                                    <m:r>
                                      <a:rPr lang="ro-RO" sz="3200" b="1" i="1" smtClean="0">
                                        <a:latin typeface="Cambria Math" panose="02040503050406030204" pitchFamily="18" charset="0"/>
                                      </a:rPr>
                                      <m:t>𝟔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3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ro-RO" sz="32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ro-RO" sz="3200" b="1" i="1" smtClean="0"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e>
                                  <m:sup>
                                    <m:r>
                                      <a:rPr lang="ro-RO" sz="3200" b="1" i="1" smtClean="0">
                                        <a:latin typeface="Cambria Math" panose="02040503050406030204" pitchFamily="18" charset="0"/>
                                      </a:rPr>
                                      <m:t>𝟓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3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ro-RO" sz="32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ro-RO" sz="3200" b="1" i="1" smtClean="0"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e>
                                  <m:sup>
                                    <m:r>
                                      <a:rPr lang="ro-RO" sz="3200" b="1" i="1" smtClean="0">
                                        <a:latin typeface="Cambria Math" panose="02040503050406030204" pitchFamily="18" charset="0"/>
                                      </a:rPr>
                                      <m:t>𝟒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3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ro-RO" sz="32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ro-RO" sz="3200" b="1" i="1" smtClean="0"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e>
                                  <m:sup>
                                    <m:r>
                                      <a:rPr lang="ro-RO" sz="3200" b="1" i="1" smtClean="0">
                                        <a:latin typeface="Cambria Math" panose="02040503050406030204" pitchFamily="18" charset="0"/>
                                      </a:rPr>
                                      <m:t>𝟑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3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ro-RO" sz="32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ro-RO" sz="3200" b="1" i="1" smtClean="0"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e>
                                  <m:sup>
                                    <m:r>
                                      <a:rPr lang="ro-RO" sz="3200" b="1" i="1" smtClean="0"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3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ro-RO" sz="32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ro-RO" sz="3200" b="1" i="1" smtClean="0"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e>
                                  <m:sup>
                                    <m:r>
                                      <a:rPr lang="ro-RO" sz="3200" b="1" i="1" smtClean="0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3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ro-RO" sz="32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ro-RO" sz="3200" b="1" i="1" smtClean="0"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e>
                                  <m:sup>
                                    <m:r>
                                      <a:rPr lang="ro-RO" sz="3200" b="1" i="1" smtClean="0">
                                        <a:latin typeface="Cambria Math" panose="02040503050406030204" pitchFamily="18" charset="0"/>
                                      </a:rPr>
                                      <m:t>𝟎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3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</a:tr>
                  <a:tr h="610236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o-RO" sz="3200" b="0" i="1" baseline="0" smtClean="0">
                                    <a:latin typeface="Cambria Math" panose="02040503050406030204" pitchFamily="18" charset="0"/>
                                  </a:rPr>
                                  <m:t>1024</m:t>
                                </m:r>
                              </m:oMath>
                            </m:oMathPara>
                          </a14:m>
                          <a:endParaRPr lang="en-US" sz="3200" baseline="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o-RO" sz="3200" b="0" i="1" baseline="0" smtClean="0">
                                    <a:latin typeface="Cambria Math" panose="02040503050406030204" pitchFamily="18" charset="0"/>
                                  </a:rPr>
                                  <m:t>512</m:t>
                                </m:r>
                              </m:oMath>
                            </m:oMathPara>
                          </a14:m>
                          <a:endParaRPr lang="en-US" sz="3200" baseline="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l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o-RO" sz="3200" b="0" i="1" baseline="0" smtClean="0">
                                    <a:latin typeface="Cambria Math" panose="02040503050406030204" pitchFamily="18" charset="0"/>
                                  </a:rPr>
                                  <m:t>256</m:t>
                                </m:r>
                              </m:oMath>
                            </m:oMathPara>
                          </a14:m>
                          <a:endParaRPr lang="en-US" sz="3200" baseline="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o-RO" sz="32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128</m:t>
                                </m:r>
                              </m:oMath>
                            </m:oMathPara>
                          </a14:m>
                          <a:endParaRPr lang="en-US" sz="3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o-RO" sz="32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64</m:t>
                                </m:r>
                              </m:oMath>
                            </m:oMathPara>
                          </a14:m>
                          <a:endParaRPr lang="en-US" sz="3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o-RO" sz="32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32</m:t>
                                </m:r>
                              </m:oMath>
                            </m:oMathPara>
                          </a14:m>
                          <a:endParaRPr lang="en-US" sz="3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o-RO" sz="32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16</m:t>
                                </m:r>
                              </m:oMath>
                            </m:oMathPara>
                          </a14:m>
                          <a:endParaRPr lang="en-US" sz="3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o-RO" sz="32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8</m:t>
                                </m:r>
                              </m:oMath>
                            </m:oMathPara>
                          </a14:m>
                          <a:endParaRPr lang="en-US" sz="3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o-RO" sz="32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4</m:t>
                                </m:r>
                              </m:oMath>
                            </m:oMathPara>
                          </a14:m>
                          <a:endParaRPr lang="en-US" sz="3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o-RO" sz="32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2</m:t>
                                </m:r>
                              </m:oMath>
                            </m:oMathPara>
                          </a14:m>
                          <a:endParaRPr lang="en-US" sz="3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o-RO" sz="32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US" sz="3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</a:tr>
                  <a:tr h="610236">
                    <a:tc>
                      <a:txBody>
                        <a:bodyPr/>
                        <a:lstStyle/>
                        <a:p>
                          <a:pPr algn="ctr"/>
                          <a:endParaRPr lang="en-US" sz="3200" baseline="0" dirty="0">
                            <a:solidFill>
                              <a:srgbClr val="FF000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3200" baseline="0" dirty="0">
                            <a:solidFill>
                              <a:srgbClr val="FF000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3200" baseline="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3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3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3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3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3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3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3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3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</a:tr>
                  <a:tr h="61023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o-RO" sz="3200" baseline="0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</a:t>
                          </a:r>
                          <a:endParaRPr lang="en-US" sz="3200" baseline="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o-RO" sz="3200" baseline="0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</a:t>
                          </a:r>
                          <a:endParaRPr lang="en-US" sz="3200" baseline="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ro-RO" sz="3200" baseline="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</a:t>
                          </a:r>
                          <a:endParaRPr lang="en-US" sz="3200" baseline="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o-RO" sz="320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</a:t>
                          </a:r>
                          <a:endParaRPr lang="en-US" sz="3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o-RO" sz="320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n-US" sz="3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o-RO" sz="320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</a:t>
                          </a:r>
                          <a:endParaRPr lang="en-US" sz="3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o-RO" sz="320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n-US" sz="3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o-RO" sz="320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n-US" sz="3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o-RO" sz="320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n-US" sz="3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o-RO" sz="320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</a:t>
                          </a:r>
                          <a:endParaRPr lang="en-US" sz="3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o-RO" sz="320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n-US" sz="3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11" name="Table 10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377253223"/>
                  </p:ext>
                </p:extLst>
              </p:nvPr>
            </p:nvGraphicFramePr>
            <p:xfrm>
              <a:off x="1484310" y="1546855"/>
              <a:ext cx="10325095" cy="2440944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938645"/>
                    <a:gridCol w="938645"/>
                    <a:gridCol w="938645"/>
                    <a:gridCol w="938645"/>
                    <a:gridCol w="938645"/>
                    <a:gridCol w="938645"/>
                    <a:gridCol w="938645"/>
                    <a:gridCol w="938645"/>
                    <a:gridCol w="938645"/>
                    <a:gridCol w="938645"/>
                    <a:gridCol w="938645"/>
                  </a:tblGrid>
                  <a:tr h="61023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0">
                          <a:blip r:embed="rId3"/>
                          <a:stretch>
                            <a:fillRect l="-649" t="-990" r="-1003247" b="-3267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0">
                          <a:blip r:embed="rId3"/>
                          <a:stretch>
                            <a:fillRect l="-100649" t="-990" r="-903247" b="-3267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0">
                          <a:blip r:embed="rId3"/>
                          <a:stretch>
                            <a:fillRect l="-200649" t="-990" r="-803247" b="-3267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0">
                          <a:blip r:embed="rId3"/>
                          <a:stretch>
                            <a:fillRect l="-300649" t="-990" r="-703247" b="-3267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0">
                          <a:blip r:embed="rId3"/>
                          <a:stretch>
                            <a:fillRect l="-400649" t="-990" r="-603247" b="-3267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0">
                          <a:blip r:embed="rId3"/>
                          <a:stretch>
                            <a:fillRect l="-497419" t="-990" r="-499355" b="-3267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0">
                          <a:blip r:embed="rId3"/>
                          <a:stretch>
                            <a:fillRect l="-601299" t="-990" r="-402597" b="-3267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0">
                          <a:blip r:embed="rId3"/>
                          <a:stretch>
                            <a:fillRect l="-701299" t="-990" r="-302597" b="-3267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0">
                          <a:blip r:embed="rId3"/>
                          <a:stretch>
                            <a:fillRect l="-801299" t="-990" r="-202597" b="-3267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0">
                          <a:blip r:embed="rId3"/>
                          <a:stretch>
                            <a:fillRect l="-901299" t="-990" r="-102597" b="-3267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0">
                          <a:blip r:embed="rId3"/>
                          <a:stretch>
                            <a:fillRect l="-1001299" t="-990" r="-2597" b="-326733"/>
                          </a:stretch>
                        </a:blipFill>
                      </a:tcPr>
                    </a:tc>
                  </a:tr>
                  <a:tr h="61023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0">
                          <a:blip r:embed="rId3"/>
                          <a:stretch>
                            <a:fillRect l="-649" t="-102000" r="-1003247" b="-23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0">
                          <a:blip r:embed="rId3"/>
                          <a:stretch>
                            <a:fillRect l="-100649" t="-102000" r="-903247" b="-23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0">
                          <a:blip r:embed="rId3"/>
                          <a:stretch>
                            <a:fillRect l="-200649" t="-102000" r="-803247" b="-23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0">
                          <a:blip r:embed="rId3"/>
                          <a:stretch>
                            <a:fillRect l="-300649" t="-102000" r="-703247" b="-23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0">
                          <a:blip r:embed="rId3"/>
                          <a:stretch>
                            <a:fillRect l="-400649" t="-102000" r="-603247" b="-23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0">
                          <a:blip r:embed="rId3"/>
                          <a:stretch>
                            <a:fillRect l="-497419" t="-102000" r="-499355" b="-23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0">
                          <a:blip r:embed="rId3"/>
                          <a:stretch>
                            <a:fillRect l="-601299" t="-102000" r="-402597" b="-23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0">
                          <a:blip r:embed="rId3"/>
                          <a:stretch>
                            <a:fillRect l="-701299" t="-102000" r="-302597" b="-23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0">
                          <a:blip r:embed="rId3"/>
                          <a:stretch>
                            <a:fillRect l="-801299" t="-102000" r="-202597" b="-23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0">
                          <a:blip r:embed="rId3"/>
                          <a:stretch>
                            <a:fillRect l="-901299" t="-102000" r="-102597" b="-23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0">
                          <a:blip r:embed="rId3"/>
                          <a:stretch>
                            <a:fillRect l="-1001299" t="-102000" r="-2597" b="-230000"/>
                          </a:stretch>
                        </a:blipFill>
                      </a:tcPr>
                    </a:tc>
                  </a:tr>
                  <a:tr h="610236">
                    <a:tc>
                      <a:txBody>
                        <a:bodyPr/>
                        <a:lstStyle/>
                        <a:p>
                          <a:pPr algn="ctr"/>
                          <a:endParaRPr lang="en-US" sz="3200" baseline="0" dirty="0">
                            <a:solidFill>
                              <a:srgbClr val="FF000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3200" baseline="0" dirty="0">
                            <a:solidFill>
                              <a:srgbClr val="FF000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3200" baseline="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3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3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3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3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3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3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3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3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</a:tr>
                  <a:tr h="61023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o-RO" sz="3200" baseline="0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</a:t>
                          </a:r>
                          <a:endParaRPr lang="en-US" sz="3200" baseline="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o-RO" sz="3200" baseline="0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</a:t>
                          </a:r>
                          <a:endParaRPr lang="en-US" sz="3200" baseline="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ro-RO" sz="3200" baseline="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</a:t>
                          </a:r>
                          <a:endParaRPr lang="en-US" sz="3200" baseline="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o-RO" sz="320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</a:t>
                          </a:r>
                          <a:endParaRPr lang="en-US" sz="3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o-RO" sz="320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n-US" sz="3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o-RO" sz="320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</a:t>
                          </a:r>
                          <a:endParaRPr lang="en-US" sz="3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o-RO" sz="320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n-US" sz="3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o-RO" sz="320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n-US" sz="3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o-RO" sz="320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n-US" sz="3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o-RO" sz="320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</a:t>
                          </a:r>
                          <a:endParaRPr lang="en-US" sz="3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o-RO" sz="320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en-US" sz="3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</a:tr>
                </a:tbl>
              </a:graphicData>
            </a:graphic>
          </p:graphicFrame>
        </mc:Fallback>
      </mc:AlternateContent>
      <p:sp>
        <p:nvSpPr>
          <p:cNvPr id="12" name="Multiply 11"/>
          <p:cNvSpPr/>
          <p:nvPr/>
        </p:nvSpPr>
        <p:spPr>
          <a:xfrm>
            <a:off x="1676400" y="2889249"/>
            <a:ext cx="533400" cy="4191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Multiply 12"/>
          <p:cNvSpPr/>
          <p:nvPr/>
        </p:nvSpPr>
        <p:spPr>
          <a:xfrm>
            <a:off x="2565400" y="2901949"/>
            <a:ext cx="533400" cy="4191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Multiply 13"/>
          <p:cNvSpPr/>
          <p:nvPr/>
        </p:nvSpPr>
        <p:spPr>
          <a:xfrm>
            <a:off x="3556000" y="2838449"/>
            <a:ext cx="533400" cy="4191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7835900" y="4559300"/>
                <a:ext cx="4076700" cy="25545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o-RO" sz="3200" b="0" i="1" smtClean="0">
                        <a:latin typeface="Cambria Math" panose="02040503050406030204" pitchFamily="18" charset="0"/>
                      </a:rPr>
                      <m:t>162−</m:t>
                    </m:r>
                    <m:r>
                      <a:rPr lang="ro-RO" sz="3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128</m:t>
                    </m:r>
                    <m:r>
                      <a:rPr lang="ro-RO" sz="3200" b="0" i="1" smtClean="0">
                        <a:latin typeface="Cambria Math" panose="02040503050406030204" pitchFamily="18" charset="0"/>
                      </a:rPr>
                      <m:t>=34</m:t>
                    </m:r>
                  </m:oMath>
                </a14:m>
                <a:r>
                  <a:rPr lang="ro-RO" sz="3200" b="0" dirty="0" smtClean="0"/>
                  <a:t>;</a:t>
                </a:r>
              </a:p>
              <a:p>
                <a14:m>
                  <m:oMath xmlns:m="http://schemas.openxmlformats.org/officeDocument/2006/math">
                    <m:r>
                      <a:rPr lang="ro-RO" sz="3200" b="0" i="1" smtClean="0">
                        <a:latin typeface="Cambria Math" panose="02040503050406030204" pitchFamily="18" charset="0"/>
                      </a:rPr>
                      <m:t>34−</m:t>
                    </m:r>
                    <m:r>
                      <a:rPr lang="ro-RO" sz="3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32</m:t>
                    </m:r>
                    <m:r>
                      <a:rPr lang="ro-RO" sz="3200" b="0" i="1" smtClean="0">
                        <a:latin typeface="Cambria Math" panose="02040503050406030204" pitchFamily="18" charset="0"/>
                      </a:rPr>
                      <m:t>=2</m:t>
                    </m:r>
                  </m:oMath>
                </a14:m>
                <a:r>
                  <a:rPr lang="ro-RO" sz="3200" b="0" dirty="0" smtClean="0"/>
                  <a:t>;</a:t>
                </a:r>
              </a:p>
              <a:p>
                <a14:m>
                  <m:oMath xmlns:m="http://schemas.openxmlformats.org/officeDocument/2006/math">
                    <m:r>
                      <a:rPr lang="ro-RO" sz="3200" b="0" i="1" smtClean="0">
                        <a:latin typeface="Cambria Math" panose="02040503050406030204" pitchFamily="18" charset="0"/>
                      </a:rPr>
                      <m:t>2−</m:t>
                    </m:r>
                    <m:r>
                      <a:rPr lang="ro-RO" sz="3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a:rPr lang="ro-RO" sz="3200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ro-RO" sz="3200" b="0" dirty="0" smtClean="0"/>
                  <a:t> stop</a:t>
                </a:r>
              </a:p>
              <a:p>
                <a:endParaRPr lang="ro-RO" sz="3200" b="0" dirty="0" smtClean="0"/>
              </a:p>
              <a:p>
                <a:endParaRPr lang="ro-RO" sz="3200" b="0" dirty="0" smtClean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35900" y="4559300"/>
                <a:ext cx="4076700" cy="2554545"/>
              </a:xfrm>
              <a:prstGeom prst="rect">
                <a:avLst/>
              </a:prstGeom>
              <a:blipFill rotWithShape="0">
                <a:blip r:embed="rId4"/>
                <a:stretch>
                  <a:fillRect t="-286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Multiply 17"/>
          <p:cNvSpPr/>
          <p:nvPr/>
        </p:nvSpPr>
        <p:spPr>
          <a:xfrm>
            <a:off x="4445000" y="2870199"/>
            <a:ext cx="533400" cy="4191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Multiply 18"/>
          <p:cNvSpPr/>
          <p:nvPr/>
        </p:nvSpPr>
        <p:spPr>
          <a:xfrm>
            <a:off x="6324600" y="2895599"/>
            <a:ext cx="533400" cy="4191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Multiply 19"/>
          <p:cNvSpPr/>
          <p:nvPr/>
        </p:nvSpPr>
        <p:spPr>
          <a:xfrm>
            <a:off x="10185400" y="2895599"/>
            <a:ext cx="533400" cy="4191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B6C1B-60F3-4925-BC81-13DFEB4A5D8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936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3701" y="0"/>
            <a:ext cx="10299699" cy="1752599"/>
          </a:xfrm>
        </p:spPr>
        <p:txBody>
          <a:bodyPr/>
          <a:lstStyle/>
          <a:p>
            <a:r>
              <a:rPr lang="ro-RO" dirty="0" smtClean="0"/>
              <a:t>CORESPONDENȚA ÎNTRE BAZELE DE NUMERAȚIE 2 ȘI 4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3221496"/>
              </p:ext>
            </p:extLst>
          </p:nvPr>
        </p:nvGraphicFramePr>
        <p:xfrm>
          <a:off x="7418864" y="1752599"/>
          <a:ext cx="4430235" cy="3932935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1812232"/>
                <a:gridCol w="854858"/>
                <a:gridCol w="1763145"/>
              </a:tblGrid>
              <a:tr h="623110"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800" dirty="0">
                          <a:effectLst/>
                        </a:rPr>
                        <a:t>Regula 21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6196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800" dirty="0">
                          <a:effectLst/>
                        </a:rPr>
                        <a:t>Baza 2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800">
                          <a:effectLst/>
                        </a:rPr>
                        <a:t>Baza 4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6196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800" dirty="0">
                          <a:effectLst/>
                        </a:rPr>
                        <a:t>00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800">
                          <a:effectLst/>
                        </a:rPr>
                        <a:t>0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800">
                          <a:effectLst/>
                        </a:rPr>
                        <a:t>A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6196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800" dirty="0">
                          <a:effectLst/>
                        </a:rPr>
                        <a:t>01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800" dirty="0">
                          <a:effectLst/>
                        </a:rPr>
                        <a:t>1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800">
                          <a:effectLst/>
                        </a:rPr>
                        <a:t>C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6196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800" dirty="0">
                          <a:effectLst/>
                        </a:rPr>
                        <a:t>10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800" dirty="0">
                          <a:effectLst/>
                        </a:rPr>
                        <a:t>2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800">
                          <a:effectLst/>
                        </a:rPr>
                        <a:t>G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6196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800">
                          <a:effectLst/>
                        </a:rPr>
                        <a:t>11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800" dirty="0">
                          <a:effectLst/>
                        </a:rPr>
                        <a:t>3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800" dirty="0">
                          <a:effectLst/>
                        </a:rPr>
                        <a:t>T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270000" y="1752599"/>
                <a:ext cx="5524500" cy="22467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o-RO" sz="2800" b="1" i="1" dirty="0" smtClean="0">
                    <a:solidFill>
                      <a:schemeClr val="accent1">
                        <a:lumMod val="50000"/>
                      </a:schemeClr>
                    </a:solidFill>
                    <a:latin typeface="Cambria Math" panose="02040503050406030204" pitchFamily="18" charset="0"/>
                  </a:rPr>
                  <a:t> </a:t>
                </a:r>
                <a:r>
                  <a:rPr lang="ro-RO" sz="2800" b="1" dirty="0" smtClean="0">
                    <a:solidFill>
                      <a:schemeClr val="accent1">
                        <a:lumMod val="50000"/>
                      </a:schemeClr>
                    </a:solidFill>
                    <a:latin typeface="Cambria Math" panose="02040503050406030204" pitchFamily="18" charset="0"/>
                  </a:rPr>
                  <a:t>R21</a:t>
                </a:r>
                <a:endParaRPr lang="ro-RO" sz="2800" b="1" i="1" dirty="0" smtClean="0">
                  <a:solidFill>
                    <a:schemeClr val="accent1">
                      <a:lumMod val="50000"/>
                    </a:schemeClr>
                  </a:solidFill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o-RO" sz="2800" b="1" i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ro-RO" sz="2800" b="1" i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ro-RO" sz="2800" b="1" i="1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o-RO" sz="2800" b="1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o-RO" sz="2800" b="1" i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ro-RO" sz="2800" b="1" i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ro-RO" sz="2800" b="1" i="1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o-RO" sz="2800" b="1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o-RO" sz="2800" b="1" i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ro-RO" sz="2800" b="1" i="1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ro-RO" sz="2800" b="1" i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ro-RO" sz="2800" b="1" i="1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ro-RO" sz="2800" b="1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o-RO" sz="2800" b="1" i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ro-RO" sz="2800" b="1" i="1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ro-RO" sz="2800" b="1" i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ro-RO" sz="2800" b="1" i="1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en-US" sz="2800" b="1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0000" y="1752599"/>
                <a:ext cx="5524500" cy="2246769"/>
              </a:xfrm>
              <a:prstGeom prst="rect">
                <a:avLst/>
              </a:prstGeom>
              <a:blipFill rotWithShape="0">
                <a:blip r:embed="rId2"/>
                <a:stretch>
                  <a:fillRect l="-882" t="-271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B6C1B-60F3-4925-BC81-13DFEB4A5D8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946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3701" y="0"/>
            <a:ext cx="10299699" cy="1752599"/>
          </a:xfrm>
        </p:spPr>
        <p:txBody>
          <a:bodyPr/>
          <a:lstStyle/>
          <a:p>
            <a:r>
              <a:rPr lang="ro-RO" dirty="0" smtClean="0"/>
              <a:t>CORESPONDENȚA ÎNTRE BAZELE DE NUMERAȚIE 2 ȘI 8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270000" y="1752599"/>
                <a:ext cx="7213600" cy="35394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o-RO" sz="2800" b="1" i="1" dirty="0" smtClean="0">
                    <a:solidFill>
                      <a:schemeClr val="accent1">
                        <a:lumMod val="50000"/>
                      </a:schemeClr>
                    </a:solidFill>
                    <a:latin typeface="Cambria Math" panose="02040503050406030204" pitchFamily="18" charset="0"/>
                  </a:rPr>
                  <a:t> </a:t>
                </a:r>
                <a:r>
                  <a:rPr lang="ro-RO" sz="2800" b="1" dirty="0" smtClean="0">
                    <a:solidFill>
                      <a:schemeClr val="accent1">
                        <a:lumMod val="50000"/>
                      </a:schemeClr>
                    </a:solidFill>
                    <a:latin typeface="Cambria Math" panose="02040503050406030204" pitchFamily="18" charset="0"/>
                  </a:rPr>
                  <a:t>R421</a:t>
                </a:r>
                <a:endParaRPr lang="ro-RO" sz="2800" b="1" i="1" dirty="0" smtClean="0">
                  <a:solidFill>
                    <a:schemeClr val="accent1">
                      <a:lumMod val="50000"/>
                    </a:schemeClr>
                  </a:solidFill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o-RO" sz="2800" b="1" i="1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ro-RO" sz="2800" b="1" i="1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ro-RO" sz="2800" b="1" i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ro-RO" sz="2800" b="1" i="1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o-RO" sz="2800" b="1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o-RO" sz="2800" b="1" i="1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ro-RO" sz="2800" b="1" i="1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ro-RO" sz="2800" b="1" i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ro-RO" sz="2800" b="1" i="1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o-RO" sz="2800" b="1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o-RO" sz="2800" b="1" i="1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ro-RO" sz="2800" b="1" i="1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ro-RO" sz="2800" b="1" i="1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ro-RO" sz="2800" b="1" i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ro-RO" sz="2800" b="1" i="1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ro-RO" sz="2800" b="1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o-RO" sz="2800" b="1" i="1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ro-RO" sz="2800" b="1" i="1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ro-RO" sz="2800" b="1" i="1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ro-RO" sz="2800" b="1" i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ro-RO" sz="2800" b="1" i="1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ro-RO" sz="2800" b="1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o-RO" sz="2800" b="1" i="1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ro-RO" sz="2800" b="1" i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ro-RO" sz="2800" b="1" i="1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ro-RO" sz="2800" b="1" i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ro-RO" sz="2800" b="1" i="1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ro-RO" sz="2800" b="1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o-RO" sz="2800" b="1" i="1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ro-RO" sz="2800" b="1" i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ro-RO" sz="2800" b="1" i="1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ro-RO" sz="2800" b="1" i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ro-RO" sz="2800" b="1" i="1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𝟓</m:t>
                      </m:r>
                    </m:oMath>
                  </m:oMathPara>
                </a14:m>
                <a:endParaRPr lang="ro-RO" sz="2800" b="1" dirty="0" smtClean="0"/>
              </a:p>
              <a:p>
                <a:r>
                  <a:rPr lang="ro-RO" sz="2800" b="1" dirty="0" smtClean="0"/>
                  <a:t>…</a:t>
                </a:r>
                <a:endParaRPr lang="en-US" sz="2800" b="1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0000" y="1752599"/>
                <a:ext cx="7213600" cy="3539430"/>
              </a:xfrm>
              <a:prstGeom prst="rect">
                <a:avLst/>
              </a:prstGeom>
              <a:blipFill rotWithShape="0">
                <a:blip r:embed="rId2"/>
                <a:stretch>
                  <a:fillRect l="-1689" t="-1721" b="-39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7917107"/>
              </p:ext>
            </p:extLst>
          </p:nvPr>
        </p:nvGraphicFramePr>
        <p:xfrm>
          <a:off x="8714264" y="1359673"/>
          <a:ext cx="3249136" cy="52793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17145"/>
                <a:gridCol w="1731991"/>
              </a:tblGrid>
              <a:tr h="485140">
                <a:tc gridSpan="2"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3200" dirty="0">
                          <a:effectLst/>
                        </a:rPr>
                        <a:t>Regula 421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851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3200">
                          <a:effectLst/>
                        </a:rPr>
                        <a:t>Baza 2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3200" dirty="0">
                          <a:effectLst/>
                        </a:rPr>
                        <a:t>Baza 8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851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3200" dirty="0">
                          <a:effectLst/>
                        </a:rPr>
                        <a:t>000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3200">
                          <a:effectLst/>
                        </a:rPr>
                        <a:t>0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851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3200" dirty="0">
                          <a:effectLst/>
                        </a:rPr>
                        <a:t>001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3200" dirty="0">
                          <a:effectLst/>
                        </a:rPr>
                        <a:t>1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851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3200">
                          <a:effectLst/>
                        </a:rPr>
                        <a:t>010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3200" dirty="0">
                          <a:effectLst/>
                        </a:rPr>
                        <a:t>2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851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3200">
                          <a:effectLst/>
                        </a:rPr>
                        <a:t>011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3200" dirty="0">
                          <a:effectLst/>
                        </a:rPr>
                        <a:t>3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851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3200">
                          <a:effectLst/>
                        </a:rPr>
                        <a:t>100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3200" dirty="0">
                          <a:effectLst/>
                        </a:rPr>
                        <a:t>4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851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3200">
                          <a:effectLst/>
                        </a:rPr>
                        <a:t>101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3200" dirty="0">
                          <a:effectLst/>
                        </a:rPr>
                        <a:t>5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851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3200">
                          <a:effectLst/>
                        </a:rPr>
                        <a:t>110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3200" dirty="0">
                          <a:effectLst/>
                        </a:rPr>
                        <a:t>6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851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3200">
                          <a:effectLst/>
                        </a:rPr>
                        <a:t>111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3200" dirty="0">
                          <a:effectLst/>
                        </a:rPr>
                        <a:t>7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B6C1B-60F3-4925-BC81-13DFEB4A5D8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615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00" y="3987800"/>
            <a:ext cx="6667500" cy="1752599"/>
          </a:xfrm>
        </p:spPr>
        <p:txBody>
          <a:bodyPr>
            <a:normAutofit fontScale="90000"/>
          </a:bodyPr>
          <a:lstStyle/>
          <a:p>
            <a:r>
              <a:rPr lang="ro-RO" dirty="0" smtClean="0"/>
              <a:t>CORESPONDENȚA ÎNTRE BAZELE DE NUMERAȚIE 2 ȘI 16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6827168"/>
              </p:ext>
            </p:extLst>
          </p:nvPr>
        </p:nvGraphicFramePr>
        <p:xfrm>
          <a:off x="6870700" y="257262"/>
          <a:ext cx="5067300" cy="64229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70833"/>
                <a:gridCol w="2796467"/>
              </a:tblGrid>
              <a:tr h="340499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 dirty="0">
                          <a:effectLst/>
                        </a:rPr>
                        <a:t>Regula 8421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19" marR="53619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3445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>
                          <a:effectLst/>
                        </a:rPr>
                        <a:t>Baza 2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19" marR="5361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>
                          <a:effectLst/>
                        </a:rPr>
                        <a:t>Baza 16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19" marR="53619" marT="0" marB="0"/>
                </a:tc>
              </a:tr>
              <a:tr h="34049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>
                          <a:effectLst/>
                        </a:rPr>
                        <a:t>0000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19" marR="5361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>
                          <a:effectLst/>
                        </a:rPr>
                        <a:t>0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19" marR="53619" marT="0" marB="0"/>
                </a:tc>
              </a:tr>
              <a:tr h="34049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 dirty="0">
                          <a:effectLst/>
                        </a:rPr>
                        <a:t>0001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19" marR="5361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>
                          <a:effectLst/>
                        </a:rPr>
                        <a:t>1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19" marR="53619" marT="0" marB="0"/>
                </a:tc>
              </a:tr>
              <a:tr h="34049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>
                          <a:effectLst/>
                        </a:rPr>
                        <a:t>0010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19" marR="5361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>
                          <a:effectLst/>
                        </a:rPr>
                        <a:t>2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19" marR="53619" marT="0" marB="0"/>
                </a:tc>
              </a:tr>
              <a:tr h="34049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>
                          <a:effectLst/>
                        </a:rPr>
                        <a:t>0011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19" marR="5361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>
                          <a:effectLst/>
                        </a:rPr>
                        <a:t>3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19" marR="53619" marT="0" marB="0"/>
                </a:tc>
              </a:tr>
              <a:tr h="34049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>
                          <a:effectLst/>
                        </a:rPr>
                        <a:t>0100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19" marR="5361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>
                          <a:effectLst/>
                        </a:rPr>
                        <a:t>4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19" marR="53619" marT="0" marB="0"/>
                </a:tc>
              </a:tr>
              <a:tr h="34049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>
                          <a:effectLst/>
                        </a:rPr>
                        <a:t>0101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19" marR="5361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>
                          <a:effectLst/>
                        </a:rPr>
                        <a:t>5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19" marR="53619" marT="0" marB="0"/>
                </a:tc>
              </a:tr>
              <a:tr h="34049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>
                          <a:effectLst/>
                        </a:rPr>
                        <a:t>0110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19" marR="5361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>
                          <a:effectLst/>
                        </a:rPr>
                        <a:t>6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19" marR="53619" marT="0" marB="0"/>
                </a:tc>
              </a:tr>
              <a:tr h="34049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>
                          <a:effectLst/>
                        </a:rPr>
                        <a:t>0111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19" marR="5361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>
                          <a:effectLst/>
                        </a:rPr>
                        <a:t>7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19" marR="53619" marT="0" marB="0"/>
                </a:tc>
              </a:tr>
              <a:tr h="34049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>
                          <a:effectLst/>
                        </a:rPr>
                        <a:t>1000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19" marR="5361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>
                          <a:effectLst/>
                        </a:rPr>
                        <a:t>8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19" marR="53619" marT="0" marB="0"/>
                </a:tc>
              </a:tr>
              <a:tr h="34049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>
                          <a:effectLst/>
                        </a:rPr>
                        <a:t>1001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19" marR="5361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>
                          <a:effectLst/>
                        </a:rPr>
                        <a:t>9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19" marR="53619" marT="0" marB="0"/>
                </a:tc>
              </a:tr>
              <a:tr h="34049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>
                          <a:effectLst/>
                        </a:rPr>
                        <a:t>1010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19" marR="5361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>
                          <a:effectLst/>
                        </a:rPr>
                        <a:t>A(10)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19" marR="53619" marT="0" marB="0"/>
                </a:tc>
              </a:tr>
              <a:tr h="34049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>
                          <a:effectLst/>
                        </a:rPr>
                        <a:t>1011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19" marR="5361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>
                          <a:effectLst/>
                        </a:rPr>
                        <a:t>B(11)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19" marR="53619" marT="0" marB="0"/>
                </a:tc>
              </a:tr>
              <a:tr h="34049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>
                          <a:effectLst/>
                        </a:rPr>
                        <a:t>1100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19" marR="5361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>
                          <a:effectLst/>
                        </a:rPr>
                        <a:t>C(12)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19" marR="53619" marT="0" marB="0"/>
                </a:tc>
              </a:tr>
              <a:tr h="34049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>
                          <a:effectLst/>
                        </a:rPr>
                        <a:t>1101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19" marR="5361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>
                          <a:effectLst/>
                        </a:rPr>
                        <a:t>D(13)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19" marR="53619" marT="0" marB="0"/>
                </a:tc>
              </a:tr>
              <a:tr h="34049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>
                          <a:effectLst/>
                        </a:rPr>
                        <a:t>1110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19" marR="5361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>
                          <a:effectLst/>
                        </a:rPr>
                        <a:t>E(14)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19" marR="53619" marT="0" marB="0"/>
                </a:tc>
              </a:tr>
              <a:tr h="34049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>
                          <a:effectLst/>
                        </a:rPr>
                        <a:t>1111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19" marR="5361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 dirty="0">
                          <a:effectLst/>
                        </a:rPr>
                        <a:t>F(15)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19" marR="53619" marT="0" marB="0"/>
                </a:tc>
              </a:tr>
            </a:tbl>
          </a:graphicData>
        </a:graphic>
      </p:graphicFrame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B6C1B-60F3-4925-BC81-13DFEB4A5D88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584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3701" y="0"/>
            <a:ext cx="10299699" cy="1752599"/>
          </a:xfrm>
        </p:spPr>
        <p:txBody>
          <a:bodyPr/>
          <a:lstStyle/>
          <a:p>
            <a:r>
              <a:rPr lang="ro-RO" dirty="0" smtClean="0"/>
              <a:t>CORESPONDENȚA ÎNTRE BAZELE DE NUMERAȚIE 2 ȘI 16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270000" y="1752599"/>
                <a:ext cx="10693400" cy="48320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o-RO" sz="2800" b="1" i="1" dirty="0" smtClean="0">
                    <a:solidFill>
                      <a:schemeClr val="accent1">
                        <a:lumMod val="50000"/>
                      </a:schemeClr>
                    </a:solidFill>
                    <a:latin typeface="Cambria Math" panose="02040503050406030204" pitchFamily="18" charset="0"/>
                  </a:rPr>
                  <a:t> </a:t>
                </a:r>
                <a:r>
                  <a:rPr lang="ro-RO" sz="2800" b="1" dirty="0" smtClean="0">
                    <a:solidFill>
                      <a:schemeClr val="accent1">
                        <a:lumMod val="50000"/>
                      </a:schemeClr>
                    </a:solidFill>
                    <a:latin typeface="Cambria Math" panose="02040503050406030204" pitchFamily="18" charset="0"/>
                  </a:rPr>
                  <a:t>R8421</a:t>
                </a:r>
                <a:endParaRPr lang="ro-RO" sz="2800" b="1" i="1" dirty="0" smtClean="0">
                  <a:solidFill>
                    <a:schemeClr val="accent1">
                      <a:lumMod val="50000"/>
                    </a:schemeClr>
                  </a:solidFill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o-RO" sz="2800" b="1" i="1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𝟖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ro-RO" sz="2800" b="1" i="1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ro-RO" sz="2800" b="1" i="1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ro-RO" sz="2800" b="1" i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ro-RO" sz="2800" b="1" i="1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o-RO" sz="2800" b="1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o-RO" sz="2800" b="1" i="1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𝟖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ro-RO" sz="2800" b="1" i="1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ro-RO" sz="2800" b="1" i="1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ro-RO" sz="2800" b="1" i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ro-RO" sz="2800" b="1" i="1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o-RO" sz="2800" b="1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o-RO" sz="2800" b="1" i="1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ro-RO" sz="2800" b="1" i="1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𝟖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ro-RO" sz="2800" b="1" i="1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ro-RO" sz="2800" b="1" i="1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ro-RO" sz="2800" b="1" i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ro-RO" sz="2800" b="1" i="1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ro-RO" sz="2800" b="1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o-RO" sz="2800" b="1" i="1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ro-RO" sz="2800" b="1" i="1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𝟖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ro-RO" sz="2800" b="1" i="1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ro-RO" sz="2800" b="1" i="1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ro-RO" sz="2800" b="1" i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ro-RO" sz="2800" b="1" i="1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ro-RO" sz="2800" b="1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o-RO" sz="2800" b="1" i="1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ro-RO" sz="2800" b="1" i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𝟖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ro-RO" sz="2800" b="1" i="1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ro-RO" sz="2800" b="1" i="1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ro-RO" sz="2800" b="1" i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ro-RO" sz="2800" b="1" i="1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ro-RO" sz="2800" b="1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o-RO" sz="2800" b="1" i="1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ro-RO" sz="2800" b="1" i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𝟖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ro-RO" sz="2800" b="1" i="1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ro-RO" sz="2800" b="1" i="1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ro-RO" sz="2800" b="1" i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ro-RO" sz="2800" b="1" i="1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𝟓</m:t>
                      </m:r>
                    </m:oMath>
                  </m:oMathPara>
                </a14:m>
                <a:endParaRPr lang="ro-RO" sz="2800" b="1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o-RO" sz="2800" b="1" i="1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ro-RO" sz="2800" b="1" i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ro-RO" sz="2800" b="1" i="1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𝟖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ro-RO" sz="2800" b="1" i="1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ro-RO" sz="2800" b="1" i="1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ro-RO" sz="2800" b="1" i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ro-RO" sz="2800" b="1" i="1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𝟔</m:t>
                      </m:r>
                    </m:oMath>
                  </m:oMathPara>
                </a14:m>
                <a:endParaRPr lang="ro-RO" sz="2800" b="1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o-RO" sz="2800" b="1" i="1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ro-RO" sz="2800" b="1" i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ro-RO" sz="2800" b="1" i="1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𝟖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ro-RO" sz="2800" b="1" i="1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ro-RO" sz="2800" b="1" i="1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ro-RO" sz="2800" b="1" i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ro-RO" sz="2800" b="1" i="1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𝟕</m:t>
                      </m:r>
                    </m:oMath>
                  </m:oMathPara>
                </a14:m>
                <a:endParaRPr lang="ro-RO" sz="2800" b="1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o-RO" sz="2800" b="1" i="1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ro-RO" sz="2800" b="1" i="1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𝟖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ro-RO" sz="2800" b="1" i="1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ro-RO" sz="2800" b="1" i="1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ro-RO" sz="2800" b="1" i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ro-RO" sz="2800" b="1" i="1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𝟖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o-RO" sz="2800" b="1" i="1" smtClean="0">
                          <a:latin typeface="Cambria Math" panose="02040503050406030204" pitchFamily="18" charset="0"/>
                        </a:rPr>
                        <m:t>𝟖</m:t>
                      </m:r>
                    </m:oMath>
                  </m:oMathPara>
                </a14:m>
                <a:endParaRPr lang="ro-RO" sz="2800" b="1" dirty="0" smtClean="0"/>
              </a:p>
              <a:p>
                <a:r>
                  <a:rPr lang="ro-RO" sz="2800" b="1" dirty="0" smtClean="0"/>
                  <a:t>            …</a:t>
                </a:r>
                <a:endParaRPr lang="en-US" sz="2800" b="1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0000" y="1752599"/>
                <a:ext cx="10693400" cy="4832092"/>
              </a:xfrm>
              <a:prstGeom prst="rect">
                <a:avLst/>
              </a:prstGeom>
              <a:blipFill rotWithShape="0">
                <a:blip r:embed="rId2"/>
                <a:stretch>
                  <a:fillRect l="-456" t="-1261" b="-26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B6C1B-60F3-4925-BC81-13DFEB4A5D88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328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2710" y="0"/>
            <a:ext cx="10018713" cy="1752599"/>
          </a:xfrm>
        </p:spPr>
        <p:txBody>
          <a:bodyPr/>
          <a:lstStyle/>
          <a:p>
            <a:r>
              <a:rPr lang="ro-RO" dirty="0" smtClean="0"/>
              <a:t>CONVERSIA ÎNTRE BAZELE DE NUMERAȚIE 2, 4, 8 ȘI 16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382710" y="1524000"/>
                <a:ext cx="10018713" cy="5486399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ro-RO" b="1" dirty="0" smtClean="0"/>
                  <a:t>Conversia din baza 4 în baza 2: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o-RO" i="1">
                            <a:latin typeface="Cambria Math" panose="02040503050406030204" pitchFamily="18" charset="0"/>
                          </a:rPr>
                          <m:t>301</m:t>
                        </m:r>
                      </m:e>
                      <m:sub>
                        <m:r>
                          <a:rPr lang="ro-RO" i="1">
                            <a:latin typeface="Cambria Math" panose="02040503050406030204" pitchFamily="18" charset="0"/>
                          </a:rPr>
                          <m:t>(4)</m:t>
                        </m:r>
                      </m:sub>
                    </m:sSub>
                    <m:r>
                      <a:rPr lang="ro-RO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o-RO" i="1">
                            <a:latin typeface="Cambria Math" panose="02040503050406030204" pitchFamily="18" charset="0"/>
                          </a:rPr>
                          <m:t>11 00 01</m:t>
                        </m:r>
                      </m:e>
                      <m:sub>
                        <m:r>
                          <a:rPr lang="ro-RO" i="1">
                            <a:latin typeface="Cambria Math" panose="02040503050406030204" pitchFamily="18" charset="0"/>
                          </a:rPr>
                          <m:t>(2)</m:t>
                        </m:r>
                      </m:sub>
                    </m:sSub>
                    <m:r>
                      <a:rPr lang="ro-RO" i="1">
                        <a:latin typeface="Cambria Math" panose="02040503050406030204" pitchFamily="18" charset="0"/>
                      </a:rPr>
                      <m:t>=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o-RO" i="1">
                            <a:latin typeface="Cambria Math" panose="02040503050406030204" pitchFamily="18" charset="0"/>
                          </a:rPr>
                          <m:t>110001</m:t>
                        </m:r>
                      </m:e>
                      <m:sub>
                        <m:r>
                          <a:rPr lang="ro-RO" i="1">
                            <a:latin typeface="Cambria Math" panose="02040503050406030204" pitchFamily="18" charset="0"/>
                          </a:rPr>
                          <m:t>(2)</m:t>
                        </m:r>
                      </m:sub>
                    </m:sSub>
                  </m:oMath>
                </a14:m>
                <a:r>
                  <a:rPr lang="ro-RO" dirty="0" smtClean="0"/>
                  <a:t>;</a:t>
                </a:r>
              </a:p>
              <a:p>
                <a:pPr marL="0" indent="0">
                  <a:buNone/>
                </a:pPr>
                <a:r>
                  <a:rPr lang="ro-RO" b="1" dirty="0" smtClean="0"/>
                  <a:t>Conversia din baza 8 în bazele 2 și 4:</a:t>
                </a:r>
                <a:endParaRPr lang="en-US" b="1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o-RO" i="1">
                            <a:latin typeface="Cambria Math" panose="02040503050406030204" pitchFamily="18" charset="0"/>
                          </a:rPr>
                          <m:t>157</m:t>
                        </m:r>
                      </m:e>
                      <m:sub>
                        <m:r>
                          <a:rPr lang="ro-RO" i="1">
                            <a:latin typeface="Cambria Math" panose="02040503050406030204" pitchFamily="18" charset="0"/>
                          </a:rPr>
                          <m:t>(8)</m:t>
                        </m:r>
                      </m:sub>
                    </m:sSub>
                    <m:r>
                      <a:rPr lang="ro-RO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o-RO" i="1">
                            <a:latin typeface="Cambria Math" panose="02040503050406030204" pitchFamily="18" charset="0"/>
                          </a:rPr>
                          <m:t>001 101 111</m:t>
                        </m:r>
                      </m:e>
                      <m:sub>
                        <m:r>
                          <a:rPr lang="ro-RO" i="1">
                            <a:latin typeface="Cambria Math" panose="02040503050406030204" pitchFamily="18" charset="0"/>
                          </a:rPr>
                          <m:t>(2)</m:t>
                        </m:r>
                      </m:sub>
                    </m:sSub>
                    <m:r>
                      <a:rPr lang="ro-RO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o-RO" i="1">
                            <a:latin typeface="Cambria Math" panose="02040503050406030204" pitchFamily="18" charset="0"/>
                          </a:rPr>
                          <m:t>001101111</m:t>
                        </m:r>
                      </m:e>
                      <m:sub>
                        <m:r>
                          <a:rPr lang="ro-RO" i="1">
                            <a:latin typeface="Cambria Math" panose="02040503050406030204" pitchFamily="18" charset="0"/>
                          </a:rPr>
                          <m:t>(2)</m:t>
                        </m:r>
                      </m:sub>
                    </m:sSub>
                  </m:oMath>
                </a14:m>
                <a:r>
                  <a:rPr lang="ro-RO" dirty="0"/>
                  <a:t>;</a:t>
                </a:r>
                <a:endParaRPr lang="en-US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o-RO" i="1">
                            <a:latin typeface="Cambria Math" panose="02040503050406030204" pitchFamily="18" charset="0"/>
                          </a:rPr>
                          <m:t>0 01 10 11 11</m:t>
                        </m:r>
                      </m:e>
                      <m:sub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ro-RO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d>
                      </m:sub>
                    </m:sSub>
                    <m:r>
                      <a:rPr lang="ro-RO" i="1">
                        <a:latin typeface="Cambria Math" panose="02040503050406030204" pitchFamily="18" charset="0"/>
                      </a:rPr>
                      <m:t>=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o-RO" i="1">
                            <a:latin typeface="Cambria Math" panose="02040503050406030204" pitchFamily="18" charset="0"/>
                          </a:rPr>
                          <m:t>00 01 10 11 11</m:t>
                        </m:r>
                      </m:e>
                      <m:sub>
                        <m:r>
                          <a:rPr lang="ro-RO" i="1">
                            <a:latin typeface="Cambria Math" panose="02040503050406030204" pitchFamily="18" charset="0"/>
                          </a:rPr>
                          <m:t>(2)</m:t>
                        </m:r>
                      </m:sub>
                    </m:sSub>
                    <m:r>
                      <a:rPr lang="ro-RO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o-RO" i="1">
                            <a:latin typeface="Cambria Math" panose="02040503050406030204" pitchFamily="18" charset="0"/>
                          </a:rPr>
                          <m:t>0 1 2 3 3</m:t>
                        </m:r>
                      </m:e>
                      <m:sub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ro-RO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e>
                        </m:d>
                      </m:sub>
                    </m:sSub>
                    <m:r>
                      <a:rPr lang="ro-RO" i="1">
                        <a:latin typeface="Cambria Math" panose="02040503050406030204" pitchFamily="18" charset="0"/>
                      </a:rPr>
                      <m:t>=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o-RO" i="1">
                            <a:latin typeface="Cambria Math" panose="02040503050406030204" pitchFamily="18" charset="0"/>
                          </a:rPr>
                          <m:t>01233</m:t>
                        </m:r>
                      </m:e>
                      <m:sub>
                        <m:r>
                          <a:rPr lang="ro-RO" i="1">
                            <a:latin typeface="Cambria Math" panose="02040503050406030204" pitchFamily="18" charset="0"/>
                          </a:rPr>
                          <m:t>(4)</m:t>
                        </m:r>
                      </m:sub>
                    </m:sSub>
                    <m:r>
                      <a:rPr lang="ro-RO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ro-RO" i="1">
                        <a:latin typeface="Cambria Math" panose="02040503050406030204" pitchFamily="18" charset="0"/>
                      </a:rPr>
                      <m:t>𝐴𝐶𝐺𝑇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o-RO" i="1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ro-RO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e>
                        </m:d>
                      </m:sub>
                    </m:sSub>
                  </m:oMath>
                </a14:m>
                <a:r>
                  <a:rPr lang="ro-RO" dirty="0" smtClean="0"/>
                  <a:t>;</a:t>
                </a:r>
              </a:p>
              <a:p>
                <a:pPr marL="0" indent="0">
                  <a:buNone/>
                </a:pPr>
                <a:r>
                  <a:rPr lang="ro-RO" b="1" dirty="0" smtClean="0"/>
                  <a:t>Conversia din baza 16 în bazele 2, 4 și 8: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o-RO" i="1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ro-RO" i="1">
                            <a:latin typeface="Cambria Math" panose="02040503050406030204" pitchFamily="18" charset="0"/>
                          </a:rPr>
                          <m:t>23</m:t>
                        </m:r>
                      </m:e>
                      <m:sub>
                        <m:r>
                          <a:rPr lang="ro-RO" i="1">
                            <a:latin typeface="Cambria Math" panose="02040503050406030204" pitchFamily="18" charset="0"/>
                          </a:rPr>
                          <m:t>(16)</m:t>
                        </m:r>
                      </m:sub>
                    </m:sSub>
                    <m:r>
                      <a:rPr lang="ro-RO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o-RO" i="1">
                            <a:latin typeface="Cambria Math" panose="02040503050406030204" pitchFamily="18" charset="0"/>
                          </a:rPr>
                          <m:t>1010 0010 0011</m:t>
                        </m:r>
                      </m:e>
                      <m:sub>
                        <m:r>
                          <a:rPr lang="ro-RO" i="1">
                            <a:latin typeface="Cambria Math" panose="02040503050406030204" pitchFamily="18" charset="0"/>
                          </a:rPr>
                          <m:t>(2)</m:t>
                        </m:r>
                      </m:sub>
                    </m:sSub>
                    <m:r>
                      <a:rPr lang="ro-RO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o-RO" i="1">
                            <a:latin typeface="Cambria Math" panose="02040503050406030204" pitchFamily="18" charset="0"/>
                          </a:rPr>
                          <m:t>101000100011</m:t>
                        </m:r>
                      </m:e>
                      <m:sub>
                        <m:r>
                          <a:rPr lang="ro-RO" i="1">
                            <a:latin typeface="Cambria Math" panose="02040503050406030204" pitchFamily="18" charset="0"/>
                          </a:rPr>
                          <m:t>(2)</m:t>
                        </m:r>
                      </m:sub>
                    </m:sSub>
                  </m:oMath>
                </a14:m>
                <a:r>
                  <a:rPr lang="ro-RO" dirty="0"/>
                  <a:t>;</a:t>
                </a:r>
                <a:endParaRPr lang="en-US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o-RO" i="1">
                            <a:latin typeface="Cambria Math" panose="02040503050406030204" pitchFamily="18" charset="0"/>
                          </a:rPr>
                          <m:t>101000100011</m:t>
                        </m:r>
                      </m:e>
                      <m:sub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ro-RO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d>
                      </m:sub>
                    </m:sSub>
                    <m:r>
                      <a:rPr lang="ro-RO" i="1">
                        <a:latin typeface="Cambria Math" panose="02040503050406030204" pitchFamily="18" charset="0"/>
                      </a:rPr>
                      <m:t>=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o-RO" i="1">
                            <a:latin typeface="Cambria Math" panose="02040503050406030204" pitchFamily="18" charset="0"/>
                          </a:rPr>
                          <m:t>10 10 00 10 00 11</m:t>
                        </m:r>
                      </m:e>
                      <m:sub>
                        <m:r>
                          <a:rPr lang="ro-RO" i="1">
                            <a:latin typeface="Cambria Math" panose="02040503050406030204" pitchFamily="18" charset="0"/>
                          </a:rPr>
                          <m:t>(2)</m:t>
                        </m:r>
                      </m:sub>
                    </m:sSub>
                    <m:r>
                      <a:rPr lang="ro-RO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o-RO" i="1">
                            <a:latin typeface="Cambria Math" panose="02040503050406030204" pitchFamily="18" charset="0"/>
                          </a:rPr>
                          <m:t>2 2 0 2 0 3</m:t>
                        </m:r>
                      </m:e>
                      <m:sub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ro-RO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e>
                        </m:d>
                      </m:sub>
                    </m:sSub>
                    <m:r>
                      <a:rPr lang="ro-RO" i="1">
                        <a:latin typeface="Cambria Math" panose="02040503050406030204" pitchFamily="18" charset="0"/>
                      </a:rPr>
                      <m:t>=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o-RO" i="1">
                            <a:latin typeface="Cambria Math" panose="02040503050406030204" pitchFamily="18" charset="0"/>
                          </a:rPr>
                          <m:t>220203</m:t>
                        </m:r>
                      </m:e>
                      <m:sub>
                        <m:r>
                          <a:rPr lang="ro-RO" i="1">
                            <a:latin typeface="Cambria Math" panose="02040503050406030204" pitchFamily="18" charset="0"/>
                          </a:rPr>
                          <m:t>(4)</m:t>
                        </m:r>
                      </m:sub>
                    </m:sSub>
                    <m:r>
                      <a:rPr lang="ro-RO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ro-RO" i="1">
                        <a:latin typeface="Cambria Math" panose="02040503050406030204" pitchFamily="18" charset="0"/>
                      </a:rPr>
                      <m:t>𝐺𝐺𝐴𝐺𝐴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o-RO" i="1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ro-RO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e>
                        </m:d>
                      </m:sub>
                    </m:sSub>
                  </m:oMath>
                </a14:m>
                <a:r>
                  <a:rPr lang="ro-RO" dirty="0"/>
                  <a:t>;</a:t>
                </a:r>
                <a:endParaRPr lang="en-US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o-RO" i="1">
                            <a:latin typeface="Cambria Math" panose="02040503050406030204" pitchFamily="18" charset="0"/>
                          </a:rPr>
                          <m:t>101000100011</m:t>
                        </m:r>
                      </m:e>
                      <m:sub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ro-RO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d>
                      </m:sub>
                    </m:sSub>
                    <m:r>
                      <a:rPr lang="ro-RO" i="1">
                        <a:latin typeface="Cambria Math" panose="02040503050406030204" pitchFamily="18" charset="0"/>
                      </a:rPr>
                      <m:t>=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o-RO" i="1">
                            <a:latin typeface="Cambria Math" panose="02040503050406030204" pitchFamily="18" charset="0"/>
                          </a:rPr>
                          <m:t>101 000 100 011</m:t>
                        </m:r>
                      </m:e>
                      <m:sub>
                        <m:r>
                          <a:rPr lang="ro-RO" i="1">
                            <a:latin typeface="Cambria Math" panose="02040503050406030204" pitchFamily="18" charset="0"/>
                          </a:rPr>
                          <m:t>(2)</m:t>
                        </m:r>
                      </m:sub>
                    </m:sSub>
                    <m:r>
                      <a:rPr lang="ro-RO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o-RO" i="1">
                            <a:latin typeface="Cambria Math" panose="02040503050406030204" pitchFamily="18" charset="0"/>
                          </a:rPr>
                          <m:t>5 0 4 3</m:t>
                        </m:r>
                      </m:e>
                      <m:sub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ro-RO" i="1">
                                <a:latin typeface="Cambria Math" panose="02040503050406030204" pitchFamily="18" charset="0"/>
                              </a:rPr>
                              <m:t>8</m:t>
                            </m:r>
                          </m:e>
                        </m:d>
                      </m:sub>
                    </m:sSub>
                    <m:r>
                      <a:rPr lang="ro-RO" i="1">
                        <a:latin typeface="Cambria Math" panose="02040503050406030204" pitchFamily="18" charset="0"/>
                      </a:rPr>
                      <m:t>=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o-RO" i="1">
                            <a:latin typeface="Cambria Math" panose="02040503050406030204" pitchFamily="18" charset="0"/>
                          </a:rPr>
                          <m:t>5043</m:t>
                        </m:r>
                      </m:e>
                      <m:sub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ro-RO" i="1">
                                <a:latin typeface="Cambria Math" panose="02040503050406030204" pitchFamily="18" charset="0"/>
                              </a:rPr>
                              <m:t>8</m:t>
                            </m:r>
                          </m:e>
                        </m:d>
                      </m:sub>
                    </m:sSub>
                  </m:oMath>
                </a14:m>
                <a:r>
                  <a:rPr lang="ro-RO" dirty="0" smtClean="0"/>
                  <a:t>;</a:t>
                </a: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382710" y="1524000"/>
                <a:ext cx="10018713" cy="5486399"/>
              </a:xfrm>
              <a:blipFill rotWithShape="0">
                <a:blip r:embed="rId2"/>
                <a:stretch>
                  <a:fillRect l="-974" t="-35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B6C1B-60F3-4925-BC81-13DFEB4A5D88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881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/>
              <a:t>ÎNTREBĂRI?</a:t>
            </a:r>
            <a:endParaRPr lang="en-US" dirty="0"/>
          </a:p>
        </p:txBody>
      </p:sp>
      <p:pic>
        <p:nvPicPr>
          <p:cNvPr id="13314" name="Picture 2" descr="http://theaposition.com/robertfagan/wp-content/uploads/sites/33/2013/04/QuestionsPi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6774" y="2263775"/>
            <a:ext cx="3362325" cy="4189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B6C1B-60F3-4925-BC81-13DFEB4A5D88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45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ro-RO" sz="3100" b="1" dirty="0"/>
              <a:t>SISTEME DE NUMERAȚIE POZIȚIONALE. APLICAȚII PENTRU REPREZENTAREA NUMERELOR NATURALE ÎN BAZELE 2, 4, 8, 10 ȘI 16.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lvl="0" indent="0">
              <a:buNone/>
            </a:pPr>
            <a:r>
              <a:rPr lang="ro-RO" b="1" dirty="0" smtClean="0"/>
              <a:t>OBIECTIVE</a:t>
            </a:r>
          </a:p>
          <a:p>
            <a:pPr marL="0" lv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ro-RO" dirty="0" smtClean="0"/>
              <a:t>Prin </a:t>
            </a:r>
            <a:r>
              <a:rPr lang="ro-RO" dirty="0"/>
              <a:t>parcurgerea acestei ședințe de laborator studenții vor fi capabili</a:t>
            </a:r>
            <a:r>
              <a:rPr lang="ro-RO" dirty="0" smtClean="0"/>
              <a:t>:</a:t>
            </a:r>
            <a:endParaRPr lang="en-US" dirty="0"/>
          </a:p>
          <a:p>
            <a:pPr lvl="0"/>
            <a:r>
              <a:rPr lang="ro-RO" dirty="0"/>
              <a:t>Să definească noțiunea de sistem de numerație pozițional;</a:t>
            </a:r>
            <a:endParaRPr lang="en-US" dirty="0"/>
          </a:p>
          <a:p>
            <a:pPr lvl="0"/>
            <a:r>
              <a:rPr lang="ro-RO" dirty="0"/>
              <a:t>Să efectueze conversia unui număr din baza 10 în bazele 2, 4, 8 și 16;</a:t>
            </a:r>
            <a:endParaRPr lang="en-US" dirty="0"/>
          </a:p>
          <a:p>
            <a:pPr lvl="0"/>
            <a:r>
              <a:rPr lang="ro-RO" dirty="0"/>
              <a:t>Să efectueze conversia unui număr din baza 4, 8 sau 16 în baza 2;</a:t>
            </a:r>
            <a:endParaRPr lang="en-US" dirty="0"/>
          </a:p>
          <a:p>
            <a:pPr lvl="0"/>
            <a:r>
              <a:rPr lang="ro-RO" dirty="0"/>
              <a:t>Să efectueze conversia unui număr din baza 16 în baza 2, 4 sau 8;</a:t>
            </a:r>
            <a:endParaRPr lang="en-US" dirty="0"/>
          </a:p>
          <a:p>
            <a:pPr lvl="0"/>
            <a:r>
              <a:rPr lang="ro-RO" dirty="0"/>
              <a:t>Să efectueze conversia unui număr din baza 2, 4, 8 sau 16 în baza 10.</a:t>
            </a:r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B6C1B-60F3-4925-BC81-13DFEB4A5D8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95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/>
              <a:t>SISTEME DE NUMERAȚIE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2451100" y="2666999"/>
                <a:ext cx="9051923" cy="4051301"/>
              </a:xfrm>
            </p:spPr>
            <p:txBody>
              <a:bodyPr>
                <a:normAutofit/>
              </a:bodyPr>
              <a:lstStyle/>
              <a:p>
                <a:pPr marL="0" lvl="0" indent="0">
                  <a:buNone/>
                </a:pPr>
                <a:r>
                  <a:rPr lang="ro-RO" b="1" dirty="0" smtClean="0"/>
                  <a:t>       Sistemul </a:t>
                </a:r>
                <a:r>
                  <a:rPr lang="ro-RO" b="1" dirty="0"/>
                  <a:t>de numerație roman</a:t>
                </a:r>
                <a:r>
                  <a:rPr lang="ro-RO" dirty="0"/>
                  <a:t> care utilizează cifrele </a:t>
                </a:r>
                <a:r>
                  <a:rPr lang="ro-RO" dirty="0" smtClean="0"/>
                  <a:t>I </a:t>
                </a:r>
                <a:r>
                  <a:rPr lang="ro-RO" dirty="0"/>
                  <a:t>(1), V(5), X(10), L(50), C(100), D(500), M(1000) </a:t>
                </a:r>
                <a:r>
                  <a:rPr lang="ro-RO" dirty="0" smtClean="0"/>
                  <a:t>este </a:t>
                </a:r>
                <a:r>
                  <a:rPr lang="ro-RO" dirty="0"/>
                  <a:t>un </a:t>
                </a:r>
                <a:r>
                  <a:rPr lang="ro-RO" b="1" dirty="0"/>
                  <a:t>sistem de numerație nepozițional</a:t>
                </a:r>
                <a:r>
                  <a:rPr lang="ro-RO" dirty="0"/>
                  <a:t>. Sistemul de numerație roman este un </a:t>
                </a:r>
                <a:r>
                  <a:rPr lang="ro-RO" b="1" dirty="0"/>
                  <a:t>sistem aditiv-substractiv</a:t>
                </a:r>
                <a:r>
                  <a:rPr lang="ro-RO" dirty="0"/>
                  <a:t>. Numerele se obțin adunând sau scăzând cifrele după următoarele reguli:</a:t>
                </a:r>
                <a:endParaRPr lang="en-US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ro-RO" i="1">
                        <a:latin typeface="Cambria Math" panose="02040503050406030204" pitchFamily="18" charset="0"/>
                      </a:rPr>
                      <m:t>𝑋𝐼</m:t>
                    </m:r>
                    <m:r>
                      <a:rPr lang="ro-RO" i="1">
                        <a:latin typeface="Cambria Math" panose="02040503050406030204" pitchFamily="18" charset="0"/>
                      </a:rPr>
                      <m:t>=10+1=11</m:t>
                    </m:r>
                  </m:oMath>
                </a14:m>
                <a:r>
                  <a:rPr lang="ro-RO" dirty="0"/>
                  <a:t>; </a:t>
                </a:r>
                <a:endParaRPr lang="ro-RO" i="1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ro-RO" i="1">
                        <a:latin typeface="Cambria Math" panose="02040503050406030204" pitchFamily="18" charset="0"/>
                      </a:rPr>
                      <m:t>𝐼𝑋</m:t>
                    </m:r>
                    <m:r>
                      <a:rPr lang="ro-RO" i="1">
                        <a:latin typeface="Cambria Math" panose="02040503050406030204" pitchFamily="18" charset="0"/>
                      </a:rPr>
                      <m:t>=10−1=9</m:t>
                    </m:r>
                  </m:oMath>
                </a14:m>
                <a:r>
                  <a:rPr lang="ro-RO" dirty="0"/>
                  <a:t>; </a:t>
                </a:r>
                <a:endParaRPr lang="en-US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ro-RO" i="1">
                        <a:latin typeface="Cambria Math" panose="02040503050406030204" pitchFamily="18" charset="0"/>
                      </a:rPr>
                      <m:t>𝑀𝑀𝐶𝐶𝐼𝐼</m:t>
                    </m:r>
                    <m:r>
                      <a:rPr lang="ro-RO" i="1">
                        <a:latin typeface="Cambria Math" panose="02040503050406030204" pitchFamily="18" charset="0"/>
                      </a:rPr>
                      <m:t>=2000+200+2=2202</m:t>
                    </m:r>
                  </m:oMath>
                </a14:m>
                <a:r>
                  <a:rPr lang="ro-RO" dirty="0"/>
                  <a:t>.</a:t>
                </a:r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451100" y="2666999"/>
                <a:ext cx="9051923" cy="4051301"/>
              </a:xfrm>
              <a:blipFill rotWithShape="0">
                <a:blip r:embed="rId2"/>
                <a:stretch>
                  <a:fillRect l="-1010" t="-3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B6C1B-60F3-4925-BC81-13DFEB4A5D8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008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/>
              <a:t>SISTEME DE NUMERAȚIE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484310" y="2120901"/>
            <a:ext cx="10018713" cy="3670300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ro-RO" b="1" dirty="0"/>
              <a:t>Sistemul de numerație egiptean</a:t>
            </a:r>
            <a:r>
              <a:rPr lang="ro-RO" dirty="0"/>
              <a:t> este unul </a:t>
            </a:r>
            <a:r>
              <a:rPr lang="ro-RO" b="1" dirty="0"/>
              <a:t>zecimal și juxta-pozițional</a:t>
            </a:r>
            <a:r>
              <a:rPr lang="ro-RO" dirty="0"/>
              <a:t> însă diferit de cel actual prin modalitatea de reprezentare a cifrelor. Cifrele sale sunt obținute prin compunerea următoarelor </a:t>
            </a:r>
            <a:r>
              <a:rPr lang="ro-RO" dirty="0" smtClean="0"/>
              <a:t>12 </a:t>
            </a:r>
            <a:r>
              <a:rPr lang="ro-RO" dirty="0"/>
              <a:t>simboluri de bază</a:t>
            </a:r>
            <a:r>
              <a:rPr lang="ro-RO" dirty="0" smtClean="0"/>
              <a:t>:</a:t>
            </a:r>
          </a:p>
          <a:p>
            <a:pPr marL="0" lvl="0" indent="0">
              <a:buNone/>
            </a:pPr>
            <a:endParaRPr lang="en-US" dirty="0"/>
          </a:p>
          <a:p>
            <a:pPr marL="0" indent="0">
              <a:buNone/>
            </a:pPr>
            <a:endParaRPr lang="ro-RO" dirty="0" smtClean="0"/>
          </a:p>
          <a:p>
            <a:pPr marL="0" indent="0">
              <a:buNone/>
            </a:pPr>
            <a:endParaRPr lang="ro-RO" dirty="0"/>
          </a:p>
          <a:p>
            <a:pPr marL="0" indent="0">
              <a:buNone/>
            </a:pPr>
            <a:endParaRPr lang="ro-RO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36" name="Picture 3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4664" y="3426778"/>
            <a:ext cx="9418003" cy="1058545"/>
          </a:xfrm>
          <a:prstGeom prst="rect">
            <a:avLst/>
          </a:prstGeom>
          <a:noFill/>
          <a:ln>
            <a:noFill/>
          </a:ln>
        </p:spPr>
      </p:pic>
      <p:pic>
        <p:nvPicPr>
          <p:cNvPr id="50" name="Picture 49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4664" y="4721384"/>
            <a:ext cx="5543236" cy="1171416"/>
          </a:xfrm>
          <a:prstGeom prst="rect">
            <a:avLst/>
          </a:prstGeom>
          <a:noFill/>
          <a:ln>
            <a:noFill/>
          </a:ln>
        </p:spPr>
      </p:pic>
      <p:sp>
        <p:nvSpPr>
          <p:cNvPr id="1041" name="Slide Number Placeholder 104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B6C1B-60F3-4925-BC81-13DFEB4A5D88}" type="slidenum">
              <a:rPr lang="en-US" smtClean="0"/>
              <a:t>4</a:t>
            </a:fld>
            <a:endParaRPr lang="en-US"/>
          </a:p>
        </p:txBody>
      </p:sp>
      <p:pic>
        <p:nvPicPr>
          <p:cNvPr id="1065" name="Picture 4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57175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4" name="Picture 4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57175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3" name="Picture 3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57175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2" name="Picture 3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38125" cy="323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1" name="Picture 3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38125" cy="323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0" name="Picture 3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38125" cy="323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9" name="Picture 3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38125" cy="323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8" name="Picture 3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38125" cy="323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7" name="Picture 3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57175" cy="323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6" name="Picture 3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57175" cy="323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5" name="Picture 3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00025" cy="333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2213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/>
              <a:t>SISTEME DE NUMERAȚIE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451100" y="2666999"/>
            <a:ext cx="9051923" cy="405130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o-RO" dirty="0"/>
              <a:t>În </a:t>
            </a:r>
            <a:r>
              <a:rPr lang="ro-RO" b="1" dirty="0"/>
              <a:t>sistemele de numerație poziționale</a:t>
            </a:r>
            <a:r>
              <a:rPr lang="ro-RO" dirty="0"/>
              <a:t>, ponderea valorică a unei cifre este dată de poziția ei în cadrul reprezentării valorii numerice</a:t>
            </a:r>
            <a:r>
              <a:rPr lang="ro-RO" dirty="0" smtClean="0"/>
              <a:t>.</a:t>
            </a:r>
          </a:p>
          <a:p>
            <a:pPr marL="0" indent="0" algn="just">
              <a:buNone/>
            </a:pPr>
            <a:r>
              <a:rPr lang="ro-RO" dirty="0" smtClean="0"/>
              <a:t> </a:t>
            </a:r>
            <a:r>
              <a:rPr lang="ro-RO" dirty="0"/>
              <a:t>Numărul de simboluri utilizate în cadrul unui sistem de numerație poartă denumirea de </a:t>
            </a:r>
            <a:r>
              <a:rPr lang="ro-RO" b="1" dirty="0"/>
              <a:t>bază</a:t>
            </a:r>
            <a:r>
              <a:rPr lang="ro-RO" dirty="0"/>
              <a:t> sau rădăcină. </a:t>
            </a:r>
            <a:endParaRPr lang="ro-RO" dirty="0" smtClean="0"/>
          </a:p>
          <a:p>
            <a:pPr marL="0" indent="0">
              <a:buNone/>
            </a:pPr>
            <a:endParaRPr lang="ro-RO" dirty="0"/>
          </a:p>
          <a:p>
            <a:pPr marL="0" indent="0">
              <a:buNone/>
            </a:pPr>
            <a:endParaRPr lang="ro-RO" dirty="0" smtClean="0"/>
          </a:p>
          <a:p>
            <a:pPr marL="0" indent="0">
              <a:buNone/>
            </a:pPr>
            <a:endParaRPr lang="ro-RO" dirty="0"/>
          </a:p>
          <a:p>
            <a:pPr marL="0" indent="0">
              <a:buNone/>
            </a:pPr>
            <a:endParaRPr lang="ro-RO" dirty="0" smtClean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6436838"/>
              </p:ext>
            </p:extLst>
          </p:nvPr>
        </p:nvGraphicFramePr>
        <p:xfrm>
          <a:off x="2557303" y="4353306"/>
          <a:ext cx="8945719" cy="23697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60141"/>
                <a:gridCol w="874257"/>
                <a:gridCol w="5111321"/>
              </a:tblGrid>
              <a:tr h="337856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 dirty="0">
                          <a:effectLst/>
                        </a:rPr>
                        <a:t>Sistemul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>
                          <a:effectLst/>
                        </a:rPr>
                        <a:t>Baza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 dirty="0">
                          <a:effectLst/>
                        </a:rPr>
                        <a:t>Simboluri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37856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 dirty="0">
                          <a:effectLst/>
                        </a:rPr>
                        <a:t>Sistemul zecimal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 dirty="0">
                          <a:effectLst/>
                        </a:rPr>
                        <a:t>10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>
                          <a:effectLst/>
                        </a:rPr>
                        <a:t>0, 1, 2, 3, 4, 5, 6, 7, 8, 9;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37856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>
                          <a:effectLst/>
                        </a:rPr>
                        <a:t>Sistemul binar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>
                          <a:effectLst/>
                        </a:rPr>
                        <a:t>2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>
                          <a:effectLst/>
                        </a:rPr>
                        <a:t>0, 1;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75713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 dirty="0">
                          <a:effectLst/>
                        </a:rPr>
                        <a:t>Sistemul cuaternar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>
                          <a:effectLst/>
                        </a:rPr>
                        <a:t>4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>
                          <a:effectLst/>
                        </a:rPr>
                        <a:t>0, 1, 2, 3; </a:t>
                      </a:r>
                      <a:endParaRPr lang="en-US" sz="2000">
                        <a:effectLst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>
                          <a:effectLst/>
                        </a:rPr>
                        <a:t>A,C,G, T;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37856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>
                          <a:effectLst/>
                        </a:rPr>
                        <a:t>Sistemul octal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>
                          <a:effectLst/>
                        </a:rPr>
                        <a:t>8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>
                          <a:effectLst/>
                        </a:rPr>
                        <a:t>0, 1, 2, 3, 4, 5, 6, 7;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37856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>
                          <a:effectLst/>
                        </a:rPr>
                        <a:t>Sistemul hexazecimal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>
                          <a:effectLst/>
                        </a:rPr>
                        <a:t>16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 dirty="0">
                          <a:effectLst/>
                        </a:rPr>
                        <a:t>0, 1, 2, 3, 4, 5, 6, 7, 8, 9, A, B, C, D, E, F.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B6C1B-60F3-4925-BC81-13DFEB4A5D8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416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/>
              <a:t>SISTEME DE NUMERAȚIE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451100" y="2666999"/>
            <a:ext cx="9051923" cy="4051301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ro-RO" b="1" dirty="0"/>
              <a:t>Sistemul de numerație zecimal</a:t>
            </a:r>
            <a:r>
              <a:rPr lang="ro-RO" dirty="0"/>
              <a:t> care utilizează cifrele 0, 1, 2, 3, 4, 5, 6, 7, 8, 9 este un </a:t>
            </a:r>
            <a:r>
              <a:rPr lang="ro-RO" b="1" dirty="0"/>
              <a:t>sistem </a:t>
            </a:r>
            <a:r>
              <a:rPr lang="ro-RO" b="1" dirty="0" smtClean="0"/>
              <a:t>de numerație pozițional</a:t>
            </a:r>
            <a:r>
              <a:rPr lang="ro-RO" dirty="0" smtClean="0"/>
              <a:t>.</a:t>
            </a:r>
          </a:p>
          <a:p>
            <a:pPr marL="0" lvl="0" indent="0">
              <a:buNone/>
            </a:pPr>
            <a:endParaRPr lang="en-US" dirty="0"/>
          </a:p>
          <a:p>
            <a:pPr marL="0" indent="0">
              <a:buNone/>
            </a:pPr>
            <a:endParaRPr lang="ro-RO" dirty="0"/>
          </a:p>
          <a:p>
            <a:pPr marL="0" indent="0">
              <a:buNone/>
            </a:pPr>
            <a:endParaRPr lang="ro-RO" dirty="0" smtClean="0"/>
          </a:p>
          <a:p>
            <a:pPr marL="0" indent="0">
              <a:buNone/>
            </a:pPr>
            <a:endParaRPr lang="ro-RO" dirty="0"/>
          </a:p>
          <a:p>
            <a:pPr marL="0" indent="0">
              <a:buNone/>
            </a:pPr>
            <a:endParaRPr lang="ro-RO" dirty="0" smtClean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5410939"/>
              </p:ext>
            </p:extLst>
          </p:nvPr>
        </p:nvGraphicFramePr>
        <p:xfrm>
          <a:off x="2652713" y="3650488"/>
          <a:ext cx="4217987" cy="659892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903287"/>
                <a:gridCol w="1003300"/>
                <a:gridCol w="800100"/>
                <a:gridCol w="1511300"/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 dirty="0">
                          <a:effectLst/>
                        </a:rPr>
                        <a:t>Mii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>
                          <a:effectLst/>
                        </a:rPr>
                        <a:t>Sute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>
                          <a:effectLst/>
                        </a:rPr>
                        <a:t>Zeci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>
                          <a:effectLst/>
                        </a:rPr>
                        <a:t>Unități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 b="0" dirty="0">
                          <a:effectLst/>
                        </a:rPr>
                        <a:t>5</a:t>
                      </a:r>
                      <a:endParaRPr lang="en-US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 dirty="0">
                          <a:effectLst/>
                        </a:rPr>
                        <a:t>2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 dirty="0">
                          <a:effectLst/>
                        </a:rPr>
                        <a:t>9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 dirty="0">
                          <a:effectLst/>
                        </a:rPr>
                        <a:t>7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Table 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440688390"/>
                  </p:ext>
                </p:extLst>
              </p:nvPr>
            </p:nvGraphicFramePr>
            <p:xfrm>
              <a:off x="2627313" y="4594352"/>
              <a:ext cx="2947987" cy="1051560"/>
            </p:xfrm>
            <a:graphic>
              <a:graphicData uri="http://schemas.openxmlformats.org/drawingml/2006/table">
                <a:tbl>
                  <a:tblPr firstRow="1" firstCol="1" bandRow="1">
                    <a:tableStyleId>{B301B821-A1FF-4177-AEE7-76D212191A09}</a:tableStyleId>
                  </a:tblPr>
                  <a:tblGrid>
                    <a:gridCol w="1004887"/>
                    <a:gridCol w="838200"/>
                    <a:gridCol w="546100"/>
                    <a:gridCol w="558800"/>
                  </a:tblGrid>
                  <a:tr h="0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o-RO" sz="2000">
                                    <a:effectLst/>
                                    <a:latin typeface="Cambria Math" panose="02040503050406030204" pitchFamily="18" charset="0"/>
                                  </a:rPr>
                                  <m:t>𝟏𝟎𝟎𝟎</m:t>
                                </m:r>
                              </m:oMath>
                            </m:oMathPara>
                          </a14:m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o-RO" sz="2000">
                                    <a:effectLst/>
                                    <a:latin typeface="Cambria Math" panose="02040503050406030204" pitchFamily="18" charset="0"/>
                                  </a:rPr>
                                  <m:t>𝟏𝟎𝟎</m:t>
                                </m:r>
                              </m:oMath>
                            </m:oMathPara>
                          </a14:m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o-RO" sz="2000">
                                    <a:effectLst/>
                                    <a:latin typeface="Cambria Math" panose="02040503050406030204" pitchFamily="18" charset="0"/>
                                  </a:rPr>
                                  <m:t>𝟏𝟎</m:t>
                                </m:r>
                              </m:oMath>
                            </m:oMathPara>
                          </a14:m>
                          <a:endParaRPr lang="en-US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o-RO" sz="2000">
                                    <a:effectLst/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oMath>
                            </m:oMathPara>
                          </a14:m>
                          <a:endParaRPr lang="en-US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0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sz="20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ro-RO" sz="20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10</m:t>
                                    </m:r>
                                  </m:e>
                                  <m:sup>
                                    <m:r>
                                      <a:rPr lang="ro-RO" sz="20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sz="20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ro-RO" sz="20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10</m:t>
                                    </m:r>
                                  </m:e>
                                  <m:sup>
                                    <m:r>
                                      <a:rPr lang="ro-RO" sz="20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sz="20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ro-RO" sz="20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10</m:t>
                                    </m:r>
                                  </m:e>
                                  <m:sup>
                                    <m:r>
                                      <a:rPr lang="ro-RO" sz="20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sz="20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ro-RO" sz="20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10</m:t>
                                    </m:r>
                                  </m:e>
                                  <m:sup>
                                    <m:r>
                                      <a:rPr lang="ro-RO" sz="20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0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 b="0" dirty="0">
                              <a:effectLst/>
                            </a:rPr>
                            <a:t>5</a:t>
                          </a:r>
                          <a:endParaRPr lang="en-US" sz="2000" b="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 dirty="0">
                              <a:effectLst/>
                            </a:rPr>
                            <a:t>2</a:t>
                          </a: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 dirty="0">
                              <a:effectLst/>
                            </a:rPr>
                            <a:t>9</a:t>
                          </a: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 dirty="0">
                              <a:effectLst/>
                            </a:rPr>
                            <a:t>7</a:t>
                          </a: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Table 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440688390"/>
                  </p:ext>
                </p:extLst>
              </p:nvPr>
            </p:nvGraphicFramePr>
            <p:xfrm>
              <a:off x="2627313" y="4594352"/>
              <a:ext cx="2947987" cy="1063308"/>
            </p:xfrm>
            <a:graphic>
              <a:graphicData uri="http://schemas.openxmlformats.org/drawingml/2006/table">
                <a:tbl>
                  <a:tblPr firstRow="1" firstCol="1" bandRow="1">
                    <a:tableStyleId>{B301B821-A1FF-4177-AEE7-76D212191A09}</a:tableStyleId>
                  </a:tblPr>
                  <a:tblGrid>
                    <a:gridCol w="1004887"/>
                    <a:gridCol w="838200"/>
                    <a:gridCol w="546100"/>
                    <a:gridCol w="558800"/>
                  </a:tblGrid>
                  <a:tr h="35052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 rotWithShape="0">
                          <a:blip r:embed="rId2"/>
                          <a:stretch>
                            <a:fillRect l="-606" t="-1724" r="-195152" b="-24482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 rotWithShape="0">
                          <a:blip r:embed="rId2"/>
                          <a:stretch>
                            <a:fillRect l="-120290" t="-1724" r="-133333" b="-24482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 rotWithShape="0">
                          <a:blip r:embed="rId2"/>
                          <a:stretch>
                            <a:fillRect l="-337778" t="-1724" r="-104444" b="-24482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 rotWithShape="0">
                          <a:blip r:embed="rId2"/>
                          <a:stretch>
                            <a:fillRect l="-428261" t="-1724" r="-2174" b="-244828"/>
                          </a:stretch>
                        </a:blipFill>
                      </a:tcPr>
                    </a:tc>
                  </a:tr>
                  <a:tr h="38284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 rotWithShape="0">
                          <a:blip r:embed="rId2"/>
                          <a:stretch>
                            <a:fillRect l="-606" t="-93651" r="-195152" b="-12539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 rotWithShape="0">
                          <a:blip r:embed="rId2"/>
                          <a:stretch>
                            <a:fillRect l="-120290" t="-93651" r="-133333" b="-12539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 rotWithShape="0">
                          <a:blip r:embed="rId2"/>
                          <a:stretch>
                            <a:fillRect l="-337778" t="-93651" r="-104444" b="-12539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 rotWithShape="0">
                          <a:blip r:embed="rId2"/>
                          <a:stretch>
                            <a:fillRect l="-428261" t="-93651" r="-2174" b="-125397"/>
                          </a:stretch>
                        </a:blipFill>
                      </a:tcPr>
                    </a:tc>
                  </a:tr>
                  <a:tr h="329946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 b="0" dirty="0">
                              <a:effectLst/>
                            </a:rPr>
                            <a:t>5</a:t>
                          </a:r>
                          <a:endParaRPr lang="en-US" sz="2000" b="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 dirty="0">
                              <a:effectLst/>
                            </a:rPr>
                            <a:t>2</a:t>
                          </a: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 dirty="0">
                              <a:effectLst/>
                            </a:rPr>
                            <a:t>9</a:t>
                          </a: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 dirty="0">
                              <a:effectLst/>
                            </a:rPr>
                            <a:t>7</a:t>
                          </a: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</a:tbl>
              </a:graphicData>
            </a:graphic>
          </p:graphicFrame>
        </mc:Fallback>
      </mc:AlternateContent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B6C1B-60F3-4925-BC81-13DFEB4A5D8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294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/>
              <a:t>CONVERSIA DIN BAZA 10 ÎN BAZA 2PRIN </a:t>
            </a:r>
            <a:r>
              <a:rPr lang="ro-RO" b="1" dirty="0" smtClean="0">
                <a:solidFill>
                  <a:schemeClr val="bg2">
                    <a:lumMod val="50000"/>
                  </a:schemeClr>
                </a:solidFill>
              </a:rPr>
              <a:t>METODA ÎMPĂRȚIRILOR SUCCESIVE </a:t>
            </a:r>
            <a:endParaRPr lang="en-US" b="1" dirty="0">
              <a:solidFill>
                <a:schemeClr val="bg2">
                  <a:lumMod val="5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Content Placeholder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175118962"/>
                  </p:ext>
                </p:extLst>
              </p:nvPr>
            </p:nvGraphicFramePr>
            <p:xfrm>
              <a:off x="1484311" y="2438397"/>
              <a:ext cx="10225088" cy="4369798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789077"/>
                    <a:gridCol w="870648"/>
                    <a:gridCol w="707507"/>
                    <a:gridCol w="409546"/>
                    <a:gridCol w="7448310"/>
                  </a:tblGrid>
                  <a:tr h="783864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 dirty="0">
                              <a:effectLst/>
                            </a:rPr>
                            <a:t> </a:t>
                          </a:r>
                          <a:endParaRPr lang="ro-RO" sz="2000" dirty="0" smtClean="0">
                            <a:effectLst/>
                          </a:endParaRPr>
                        </a:p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48</a:t>
                          </a: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ro-RO" sz="2000" dirty="0" smtClean="0">
                            <a:effectLst/>
                          </a:endParaRPr>
                        </a:p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 dirty="0" smtClean="0">
                              <a:effectLst/>
                            </a:rPr>
                            <a:t>Câtul</a:t>
                          </a: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gridSpan="2"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ro-RO" sz="2000" dirty="0" smtClean="0">
                            <a:effectLst/>
                          </a:endParaRPr>
                        </a:p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 dirty="0" smtClean="0">
                              <a:effectLst/>
                            </a:rPr>
                            <a:t>Restul</a:t>
                          </a: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 dirty="0">
                              <a:effectLst/>
                            </a:rPr>
                            <a:t> </a:t>
                          </a: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11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ro-RO" sz="2000" dirty="0" smtClean="0">
                            <a:effectLst/>
                          </a:endParaRPr>
                        </a:p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 dirty="0" err="1" smtClean="0">
                              <a:effectLst/>
                            </a:rPr>
                            <a:t>Rezultatul</a:t>
                          </a: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429564"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 dirty="0">
                              <a:effectLst/>
                            </a:rPr>
                            <a:t>48:2</a:t>
                          </a: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 dirty="0">
                              <a:effectLst/>
                            </a:rPr>
                            <a:t>24</a:t>
                          </a: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>
                              <a:effectLst/>
                            </a:rPr>
                            <a:t>0</a:t>
                          </a:r>
                          <a:endParaRPr lang="en-US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rowSpan="6"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rowSpan="6"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0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>
                                      <a:effectLst/>
                                      <a:latin typeface="Cambria Math" panose="02040503050406030204" pitchFamily="18" charset="0"/>
                                    </a:rPr>
                                    <m:t>48</m:t>
                                  </m:r>
                                </m:e>
                                <m:sub>
                                  <m:r>
                                    <a:rPr lang="en-US" sz="2000">
                                      <a:effectLst/>
                                      <a:latin typeface="Cambria Math" panose="02040503050406030204" pitchFamily="18" charset="0"/>
                                    </a:rPr>
                                    <m:t>(10)</m:t>
                                  </m:r>
                                </m:sub>
                              </m:sSub>
                              <m:r>
                                <a:rPr lang="en-US" sz="2000">
                                  <a:effectLst/>
                                  <a:latin typeface="Cambria Math" panose="02040503050406030204" pitchFamily="18" charset="0"/>
                                </a:rPr>
                                <m:t>= </m:t>
                              </m:r>
                              <m:sSub>
                                <m:sSubPr>
                                  <m:ctrlPr>
                                    <a:rPr lang="en-US" sz="20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>
                                      <a:effectLst/>
                                      <a:latin typeface="Cambria Math" panose="02040503050406030204" pitchFamily="18" charset="0"/>
                                    </a:rPr>
                                    <m:t>110000</m:t>
                                  </m:r>
                                </m:e>
                                <m:sub>
                                  <m:r>
                                    <a:rPr lang="en-US" sz="2000">
                                      <a:effectLst/>
                                      <a:latin typeface="Cambria Math" panose="02040503050406030204" pitchFamily="18" charset="0"/>
                                    </a:rPr>
                                    <m:t>(2)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000" dirty="0">
                              <a:effectLst/>
                            </a:rPr>
                            <a:t> </a:t>
                          </a: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 dirty="0">
                              <a:effectLst/>
                            </a:rPr>
                            <a:t> </a:t>
                          </a: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 dirty="0">
                              <a:effectLst/>
                            </a:rPr>
                            <a:t> </a:t>
                          </a: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 dirty="0">
                              <a:effectLst/>
                            </a:rPr>
                            <a:t> </a:t>
                          </a: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 dirty="0">
                              <a:effectLst/>
                            </a:rPr>
                            <a:t> </a:t>
                          </a: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 dirty="0">
                              <a:effectLst/>
                            </a:rPr>
                            <a:t> </a:t>
                          </a: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391932"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 dirty="0">
                              <a:effectLst/>
                            </a:rPr>
                            <a:t>24:2</a:t>
                          </a: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 dirty="0">
                              <a:effectLst/>
                            </a:rPr>
                            <a:t>12</a:t>
                          </a: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 dirty="0">
                              <a:effectLst/>
                            </a:rPr>
                            <a:t>0</a:t>
                          </a: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391932"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 dirty="0">
                              <a:effectLst/>
                            </a:rPr>
                            <a:t>12:2</a:t>
                          </a: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 dirty="0">
                              <a:effectLst/>
                            </a:rPr>
                            <a:t>6</a:t>
                          </a: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 dirty="0">
                              <a:effectLst/>
                            </a:rPr>
                            <a:t>0</a:t>
                          </a: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391932"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 dirty="0">
                              <a:effectLst/>
                            </a:rPr>
                            <a:t>6:2</a:t>
                          </a: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>
                              <a:effectLst/>
                            </a:rPr>
                            <a:t>3</a:t>
                          </a:r>
                          <a:endParaRPr lang="en-US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 dirty="0">
                              <a:effectLst/>
                            </a:rPr>
                            <a:t>0</a:t>
                          </a: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391932"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 dirty="0">
                              <a:effectLst/>
                            </a:rPr>
                            <a:t>3:2</a:t>
                          </a: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>
                              <a:effectLst/>
                            </a:rPr>
                            <a:t>1</a:t>
                          </a:r>
                          <a:endParaRPr lang="en-US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 dirty="0">
                              <a:effectLst/>
                            </a:rPr>
                            <a:t>1</a:t>
                          </a: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391932"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 dirty="0">
                              <a:effectLst/>
                            </a:rPr>
                            <a:t>1:2</a:t>
                          </a: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>
                              <a:effectLst/>
                            </a:rPr>
                            <a:t>0</a:t>
                          </a:r>
                          <a:endParaRPr lang="en-US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 dirty="0">
                              <a:effectLst/>
                            </a:rPr>
                            <a:t>1</a:t>
                          </a: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929014">
                    <a:tc gridSpan="2"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 dirty="0">
                              <a:effectLst/>
                            </a:rPr>
                            <a:t>Verificare</a:t>
                          </a: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gridSpan="3"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20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0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110000</m:t>
                                    </m:r>
                                  </m:e>
                                  <m:sub>
                                    <m:r>
                                      <a:rPr lang="en-US" sz="20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(2)</m:t>
                                    </m:r>
                                  </m:sub>
                                </m:sSub>
                                <m:r>
                                  <a:rPr lang="en-US" sz="2000">
                                    <a:effectLst/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sz="20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0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(0×</m:t>
                                    </m:r>
                                    <m:sSup>
                                      <m:sSupPr>
                                        <m:ctrlPr>
                                          <a:rPr lang="en-US" sz="20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sz="20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e>
                                      <m:sup>
                                        <m:r>
                                          <a:rPr lang="en-US" sz="20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sup>
                                    </m:sSup>
                                    <m:r>
                                      <a:rPr lang="en-US" sz="20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+0×</m:t>
                                    </m:r>
                                    <m:sSup>
                                      <m:sSupPr>
                                        <m:ctrlPr>
                                          <a:rPr lang="en-US" sz="20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sz="20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e>
                                      <m:sup>
                                        <m:r>
                                          <a:rPr lang="en-US" sz="20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sup>
                                    </m:sSup>
                                    <m:r>
                                      <a:rPr lang="en-US" sz="20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+0×</m:t>
                                    </m:r>
                                    <m:sSup>
                                      <m:sSupPr>
                                        <m:ctrlPr>
                                          <a:rPr lang="en-US" sz="20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sz="20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e>
                                      <m:sup>
                                        <m:r>
                                          <a:rPr lang="en-US" sz="20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  <m:r>
                                      <a:rPr lang="en-US" sz="20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+0×</m:t>
                                    </m:r>
                                    <m:sSup>
                                      <m:sSupPr>
                                        <m:ctrlPr>
                                          <a:rPr lang="en-US" sz="20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sz="20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e>
                                      <m:sup>
                                        <m:r>
                                          <a:rPr lang="en-US" sz="20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3</m:t>
                                        </m:r>
                                      </m:sup>
                                    </m:sSup>
                                    <m:r>
                                      <a:rPr lang="en-US" sz="20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+1×</m:t>
                                    </m:r>
                                    <m:sSup>
                                      <m:sSupPr>
                                        <m:ctrlPr>
                                          <a:rPr lang="en-US" sz="20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sz="20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e>
                                      <m:sup>
                                        <m:r>
                                          <a:rPr lang="en-US" sz="20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4</m:t>
                                        </m:r>
                                      </m:sup>
                                    </m:sSup>
                                    <m:r>
                                      <a:rPr lang="en-US" sz="20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+1×</m:t>
                                    </m:r>
                                    <m:sSup>
                                      <m:sSupPr>
                                        <m:ctrlPr>
                                          <a:rPr lang="en-US" sz="20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sz="20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e>
                                      <m:sup>
                                        <m:r>
                                          <a:rPr lang="en-US" sz="20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5</m:t>
                                        </m:r>
                                      </m:sup>
                                    </m:sSup>
                                    <m:r>
                                      <a:rPr lang="en-US" sz="20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</m:e>
                                  <m:sub>
                                    <m:r>
                                      <a:rPr lang="en-US" sz="20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(10)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2000" dirty="0">
                            <a:effectLst/>
                          </a:endParaRPr>
                        </a:p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>
                                    <a:effectLst/>
                                    <a:latin typeface="Cambria Math" panose="02040503050406030204" pitchFamily="18" charset="0"/>
                                  </a:rPr>
                                  <m:t>=0+0+0+0+16+32=48</m:t>
                                </m:r>
                              </m:oMath>
                            </m:oMathPara>
                          </a14:m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Content Placeholder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175118962"/>
                  </p:ext>
                </p:extLst>
              </p:nvPr>
            </p:nvGraphicFramePr>
            <p:xfrm>
              <a:off x="1484311" y="2438397"/>
              <a:ext cx="10225088" cy="4369798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789077"/>
                    <a:gridCol w="870648"/>
                    <a:gridCol w="707507"/>
                    <a:gridCol w="409546"/>
                    <a:gridCol w="7448310"/>
                  </a:tblGrid>
                  <a:tr h="1051560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 dirty="0">
                              <a:effectLst/>
                            </a:rPr>
                            <a:t> </a:t>
                          </a:r>
                          <a:endParaRPr lang="ro-RO" sz="2000" dirty="0" smtClean="0">
                            <a:effectLst/>
                          </a:endParaRPr>
                        </a:p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48</a:t>
                          </a: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ro-RO" sz="2000" dirty="0" smtClean="0">
                            <a:effectLst/>
                          </a:endParaRPr>
                        </a:p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 dirty="0" smtClean="0">
                              <a:effectLst/>
                            </a:rPr>
                            <a:t>Câtul</a:t>
                          </a: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gridSpan="2"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ro-RO" sz="2000" dirty="0" smtClean="0">
                            <a:effectLst/>
                          </a:endParaRPr>
                        </a:p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 dirty="0" smtClean="0">
                              <a:effectLst/>
                            </a:rPr>
                            <a:t>Restul</a:t>
                          </a: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 dirty="0">
                              <a:effectLst/>
                            </a:rPr>
                            <a:t> </a:t>
                          </a: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11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ro-RO" sz="2000" dirty="0" smtClean="0">
                            <a:effectLst/>
                          </a:endParaRPr>
                        </a:p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 dirty="0" err="1" smtClean="0">
                              <a:effectLst/>
                            </a:rPr>
                            <a:t>Rezultatul</a:t>
                          </a: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429564"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 dirty="0">
                              <a:effectLst/>
                            </a:rPr>
                            <a:t>48:2</a:t>
                          </a: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 dirty="0">
                              <a:effectLst/>
                            </a:rPr>
                            <a:t>24</a:t>
                          </a: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>
                              <a:effectLst/>
                            </a:rPr>
                            <a:t>0</a:t>
                          </a:r>
                          <a:endParaRPr lang="en-US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rowSpan="6"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rowSpan="6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 rotWithShape="0">
                          <a:blip r:embed="rId3"/>
                          <a:stretch>
                            <a:fillRect l="-37398" t="-44388" r="-327" b="-39541"/>
                          </a:stretch>
                        </a:blipFill>
                      </a:tcPr>
                    </a:tc>
                  </a:tr>
                  <a:tr h="391932"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 dirty="0">
                              <a:effectLst/>
                            </a:rPr>
                            <a:t>24:2</a:t>
                          </a: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 dirty="0">
                              <a:effectLst/>
                            </a:rPr>
                            <a:t>12</a:t>
                          </a: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 dirty="0">
                              <a:effectLst/>
                            </a:rPr>
                            <a:t>0</a:t>
                          </a: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391932"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 dirty="0">
                              <a:effectLst/>
                            </a:rPr>
                            <a:t>12:2</a:t>
                          </a: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 dirty="0">
                              <a:effectLst/>
                            </a:rPr>
                            <a:t>6</a:t>
                          </a: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 dirty="0">
                              <a:effectLst/>
                            </a:rPr>
                            <a:t>0</a:t>
                          </a: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391932"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 dirty="0">
                              <a:effectLst/>
                            </a:rPr>
                            <a:t>6:2</a:t>
                          </a: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>
                              <a:effectLst/>
                            </a:rPr>
                            <a:t>3</a:t>
                          </a:r>
                          <a:endParaRPr lang="en-US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 dirty="0">
                              <a:effectLst/>
                            </a:rPr>
                            <a:t>0</a:t>
                          </a: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391932"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 dirty="0">
                              <a:effectLst/>
                            </a:rPr>
                            <a:t>3:2</a:t>
                          </a: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>
                              <a:effectLst/>
                            </a:rPr>
                            <a:t>1</a:t>
                          </a:r>
                          <a:endParaRPr lang="en-US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 dirty="0">
                              <a:effectLst/>
                            </a:rPr>
                            <a:t>1</a:t>
                          </a: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391932"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 dirty="0">
                              <a:effectLst/>
                            </a:rPr>
                            <a:t>1:2</a:t>
                          </a: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>
                              <a:effectLst/>
                            </a:rPr>
                            <a:t>0</a:t>
                          </a:r>
                          <a:endParaRPr lang="en-US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 dirty="0">
                              <a:effectLst/>
                            </a:rPr>
                            <a:t>1</a:t>
                          </a: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929014">
                    <a:tc gridSpan="2"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 dirty="0">
                              <a:effectLst/>
                            </a:rPr>
                            <a:t>Verificare</a:t>
                          </a: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gridSpan="3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 rotWithShape="0">
                          <a:blip r:embed="rId3"/>
                          <a:stretch>
                            <a:fillRect l="-19417" t="-369935" r="-284" b="-1307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</a:tr>
                </a:tbl>
              </a:graphicData>
            </a:graphic>
          </p:graphicFrame>
        </mc:Fallback>
      </mc:AlternateContent>
      <p:sp>
        <p:nvSpPr>
          <p:cNvPr id="5" name="Down Arrow 4"/>
          <p:cNvSpPr/>
          <p:nvPr/>
        </p:nvSpPr>
        <p:spPr>
          <a:xfrm rot="10800000">
            <a:off x="3962399" y="3288473"/>
            <a:ext cx="201295" cy="223602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B6C1B-60F3-4925-BC81-13DFEB4A5D8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564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/>
              <a:t>CONVERSIA DIN BAZA 10 ÎN BAZA 4 PRIN </a:t>
            </a:r>
            <a:r>
              <a:rPr lang="ro-RO" b="1" dirty="0" smtClean="0">
                <a:solidFill>
                  <a:schemeClr val="bg2">
                    <a:lumMod val="50000"/>
                  </a:schemeClr>
                </a:solidFill>
              </a:rPr>
              <a:t>METODA ÎMPĂRȚIRILOR SUCCESIVE </a:t>
            </a:r>
            <a:endParaRPr lang="en-US" b="1" dirty="0">
              <a:solidFill>
                <a:schemeClr val="bg2">
                  <a:lumMod val="5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Content Placeholder 5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4274893121"/>
                  </p:ext>
                </p:extLst>
              </p:nvPr>
            </p:nvGraphicFramePr>
            <p:xfrm>
              <a:off x="1573211" y="2311400"/>
              <a:ext cx="9590089" cy="3981994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749226"/>
                    <a:gridCol w="992263"/>
                    <a:gridCol w="506189"/>
                    <a:gridCol w="633394"/>
                    <a:gridCol w="6709017"/>
                  </a:tblGrid>
                  <a:tr h="1229578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400" dirty="0">
                              <a:effectLst/>
                            </a:rPr>
                            <a:t> </a:t>
                          </a:r>
                          <a:endParaRPr lang="ro-RO" sz="2400" dirty="0" smtClean="0">
                            <a:effectLst/>
                          </a:endParaRPr>
                        </a:p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400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48</a:t>
                          </a:r>
                          <a:endParaRPr lang="en-US" sz="24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ro-RO" sz="2400" dirty="0" smtClean="0">
                            <a:effectLst/>
                          </a:endParaRPr>
                        </a:p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400" dirty="0" smtClean="0">
                              <a:effectLst/>
                            </a:rPr>
                            <a:t>Câtul</a:t>
                          </a:r>
                          <a:endParaRPr lang="en-US" sz="24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gridSpan="2"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ro-RO" sz="2400" dirty="0" smtClean="0">
                            <a:effectLst/>
                          </a:endParaRPr>
                        </a:p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400" dirty="0" smtClean="0">
                              <a:effectLst/>
                            </a:rPr>
                            <a:t>Restul</a:t>
                          </a:r>
                          <a:endParaRPr lang="en-US" sz="24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 dirty="0">
                              <a:effectLst/>
                            </a:rPr>
                            <a:t> </a:t>
                          </a:r>
                          <a:endParaRPr lang="en-US" sz="24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4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ro-RO" sz="2400" dirty="0" smtClean="0">
                            <a:effectLst/>
                          </a:endParaRPr>
                        </a:p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 dirty="0" err="1" smtClean="0">
                              <a:effectLst/>
                            </a:rPr>
                            <a:t>Rezultatul</a:t>
                          </a:r>
                          <a:endParaRPr lang="en-US" sz="24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671588"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400">
                              <a:effectLst/>
                            </a:rPr>
                            <a:t>48:4</a:t>
                          </a:r>
                          <a:endParaRPr lang="en-US" sz="2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400" dirty="0">
                              <a:effectLst/>
                            </a:rPr>
                            <a:t>12</a:t>
                          </a:r>
                          <a:endParaRPr lang="en-US" sz="24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400" dirty="0">
                              <a:effectLst/>
                            </a:rPr>
                            <a:t>0</a:t>
                          </a:r>
                          <a:endParaRPr lang="en-US" sz="24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400" dirty="0">
                              <a:effectLst/>
                            </a:rPr>
                            <a:t> </a:t>
                          </a:r>
                          <a:endParaRPr lang="en-US" sz="24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i="1" smtClean="0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>
                                      <a:effectLst/>
                                      <a:latin typeface="Cambria Math" panose="02040503050406030204" pitchFamily="18" charset="0"/>
                                    </a:rPr>
                                    <m:t>48</m:t>
                                  </m:r>
                                </m:e>
                                <m:sub>
                                  <m:r>
                                    <a:rPr lang="en-US" sz="2400">
                                      <a:effectLst/>
                                      <a:latin typeface="Cambria Math" panose="02040503050406030204" pitchFamily="18" charset="0"/>
                                    </a:rPr>
                                    <m:t>(10)</m:t>
                                  </m:r>
                                </m:sub>
                              </m:sSub>
                              <m:r>
                                <a:rPr lang="en-US" sz="2400">
                                  <a:effectLst/>
                                  <a:latin typeface="Cambria Math" panose="02040503050406030204" pitchFamily="18" charset="0"/>
                                </a:rPr>
                                <m:t>= 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>
                                      <a:effectLst/>
                                      <a:latin typeface="Cambria Math" panose="02040503050406030204" pitchFamily="18" charset="0"/>
                                    </a:rPr>
                                    <m:t>300</m:t>
                                  </m:r>
                                </m:e>
                                <m:sub>
                                  <m:r>
                                    <a:rPr lang="en-US" sz="2400">
                                      <a:effectLst/>
                                      <a:latin typeface="Cambria Math" panose="02040503050406030204" pitchFamily="18" charset="0"/>
                                    </a:rPr>
                                    <m:t>(4)</m:t>
                                  </m:r>
                                </m:sub>
                              </m:sSub>
                              <m:r>
                                <a:rPr lang="ro-RO" sz="2400" b="0" i="0" smtClean="0">
                                  <a:effectLst/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sSub>
                                <m:sSubPr>
                                  <m:ctrlPr>
                                    <a:rPr lang="ro-RO" sz="2400" b="0" i="1" smtClean="0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ro-RO" sz="2400" b="0" i="0" smtClean="0">
                                      <a:effectLst/>
                                      <a:latin typeface="Cambria Math" panose="02040503050406030204" pitchFamily="18" charset="0"/>
                                    </a:rPr>
                                    <m:t>GAA</m:t>
                                  </m:r>
                                </m:e>
                                <m:sub>
                                  <m:d>
                                    <m:dPr>
                                      <m:ctrlPr>
                                        <a:rPr lang="ro-RO" sz="2400" b="0" i="1" smtClean="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ro-RO" sz="2400" b="0" i="0" smtClean="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4</m:t>
                                      </m:r>
                                    </m:e>
                                  </m:d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effectLst/>
                            </a:rPr>
                            <a:t> </a:t>
                          </a:r>
                          <a:endParaRPr lang="en-US" sz="24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400" dirty="0">
                              <a:effectLst/>
                            </a:rPr>
                            <a:t> </a:t>
                          </a:r>
                          <a:endParaRPr lang="en-US" sz="24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400" dirty="0">
                              <a:effectLst/>
                            </a:rPr>
                            <a:t> </a:t>
                          </a:r>
                          <a:endParaRPr lang="en-US" sz="24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596185"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400">
                              <a:effectLst/>
                            </a:rPr>
                            <a:t>12:4</a:t>
                          </a:r>
                          <a:endParaRPr lang="en-US" sz="2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400" dirty="0">
                              <a:effectLst/>
                            </a:rPr>
                            <a:t>3</a:t>
                          </a:r>
                          <a:endParaRPr lang="en-US" sz="24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400" dirty="0">
                              <a:effectLst/>
                            </a:rPr>
                            <a:t>0</a:t>
                          </a:r>
                          <a:endParaRPr lang="en-US" sz="24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4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596185"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400">
                              <a:effectLst/>
                            </a:rPr>
                            <a:t>3:4</a:t>
                          </a:r>
                          <a:endParaRPr lang="en-US" sz="2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400">
                              <a:effectLst/>
                            </a:rPr>
                            <a:t>0</a:t>
                          </a:r>
                          <a:endParaRPr lang="en-US" sz="2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400" dirty="0">
                              <a:effectLst/>
                            </a:rPr>
                            <a:t>3</a:t>
                          </a:r>
                          <a:endParaRPr lang="en-US" sz="24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4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856164">
                    <a:tc gridSpan="2"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400">
                              <a:effectLst/>
                            </a:rPr>
                            <a:t>Verificare</a:t>
                          </a:r>
                          <a:endParaRPr lang="en-US" sz="2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gridSpan="3"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24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ro-RO" sz="24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300</m:t>
                                    </m:r>
                                  </m:e>
                                  <m:sub>
                                    <m:r>
                                      <a:rPr lang="ro-RO" sz="24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(4)</m:t>
                                    </m:r>
                                  </m:sub>
                                </m:sSub>
                                <m:r>
                                  <a:rPr lang="ro-RO" sz="2400">
                                    <a:effectLst/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sz="24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ro-RO" sz="24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(0×</m:t>
                                    </m:r>
                                    <m:sSup>
                                      <m:sSupPr>
                                        <m:ctrlPr>
                                          <a:rPr lang="en-US" sz="24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ro-RO" sz="24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4</m:t>
                                        </m:r>
                                      </m:e>
                                      <m:sup>
                                        <m:r>
                                          <a:rPr lang="ro-RO" sz="24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sup>
                                    </m:sSup>
                                    <m:r>
                                      <a:rPr lang="ro-RO" sz="24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+0×</m:t>
                                    </m:r>
                                    <m:sSup>
                                      <m:sSupPr>
                                        <m:ctrlPr>
                                          <a:rPr lang="en-US" sz="24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ro-RO" sz="24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4</m:t>
                                        </m:r>
                                      </m:e>
                                      <m:sup>
                                        <m:r>
                                          <a:rPr lang="ro-RO" sz="24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sup>
                                    </m:sSup>
                                    <m:r>
                                      <a:rPr lang="ro-RO" sz="24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+3×</m:t>
                                    </m:r>
                                    <m:sSup>
                                      <m:sSupPr>
                                        <m:ctrlPr>
                                          <a:rPr lang="en-US" sz="24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ro-RO" sz="24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4</m:t>
                                        </m:r>
                                      </m:e>
                                      <m:sup>
                                        <m:r>
                                          <a:rPr lang="ro-RO" sz="24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  <m:r>
                                      <a:rPr lang="ro-RO" sz="24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</m:e>
                                  <m:sub>
                                    <m:r>
                                      <a:rPr lang="ro-RO" sz="24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(10)</m:t>
                                    </m:r>
                                  </m:sub>
                                </m:sSub>
                                <m:r>
                                  <a:rPr lang="ro-RO" sz="2400">
                                    <a:effectLst/>
                                    <a:latin typeface="Cambria Math" panose="02040503050406030204" pitchFamily="18" charset="0"/>
                                  </a:rPr>
                                  <m:t>=0+0+48=48</m:t>
                                </m:r>
                              </m:oMath>
                            </m:oMathPara>
                          </a14:m>
                          <a:endParaRPr lang="en-US" sz="24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Content Placeholder 5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4274893121"/>
                  </p:ext>
                </p:extLst>
              </p:nvPr>
            </p:nvGraphicFramePr>
            <p:xfrm>
              <a:off x="1573211" y="2311400"/>
              <a:ext cx="9590089" cy="3981994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749226"/>
                    <a:gridCol w="992263"/>
                    <a:gridCol w="506189"/>
                    <a:gridCol w="633394"/>
                    <a:gridCol w="6709017"/>
                  </a:tblGrid>
                  <a:tr h="1261872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400" dirty="0">
                              <a:effectLst/>
                            </a:rPr>
                            <a:t> </a:t>
                          </a:r>
                          <a:endParaRPr lang="ro-RO" sz="2400" dirty="0" smtClean="0">
                            <a:effectLst/>
                          </a:endParaRPr>
                        </a:p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400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48</a:t>
                          </a:r>
                          <a:endParaRPr lang="en-US" sz="24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ro-RO" sz="2400" dirty="0" smtClean="0">
                            <a:effectLst/>
                          </a:endParaRPr>
                        </a:p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400" dirty="0" smtClean="0">
                              <a:effectLst/>
                            </a:rPr>
                            <a:t>Câtul</a:t>
                          </a:r>
                          <a:endParaRPr lang="en-US" sz="24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gridSpan="2"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ro-RO" sz="2400" dirty="0" smtClean="0">
                            <a:effectLst/>
                          </a:endParaRPr>
                        </a:p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400" dirty="0" smtClean="0">
                              <a:effectLst/>
                            </a:rPr>
                            <a:t>Restul</a:t>
                          </a:r>
                          <a:endParaRPr lang="en-US" sz="24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 dirty="0">
                              <a:effectLst/>
                            </a:rPr>
                            <a:t> </a:t>
                          </a:r>
                          <a:endParaRPr lang="en-US" sz="24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4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ro-RO" sz="2400" dirty="0" smtClean="0">
                            <a:effectLst/>
                          </a:endParaRPr>
                        </a:p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 dirty="0" err="1" smtClean="0">
                              <a:effectLst/>
                            </a:rPr>
                            <a:t>Rezultatul</a:t>
                          </a:r>
                          <a:endParaRPr lang="en-US" sz="24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671588"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400">
                              <a:effectLst/>
                            </a:rPr>
                            <a:t>48:4</a:t>
                          </a:r>
                          <a:endParaRPr lang="en-US" sz="2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400" dirty="0">
                              <a:effectLst/>
                            </a:rPr>
                            <a:t>12</a:t>
                          </a:r>
                          <a:endParaRPr lang="en-US" sz="24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400" dirty="0">
                              <a:effectLst/>
                            </a:rPr>
                            <a:t>0</a:t>
                          </a:r>
                          <a:endParaRPr lang="en-US" sz="24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400" dirty="0">
                              <a:effectLst/>
                            </a:rPr>
                            <a:t> </a:t>
                          </a:r>
                          <a:endParaRPr lang="en-US" sz="24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 rotWithShape="0">
                          <a:blip r:embed="rId2"/>
                          <a:stretch>
                            <a:fillRect l="-43052" t="-67974" r="-363" b="-46732"/>
                          </a:stretch>
                        </a:blipFill>
                      </a:tcPr>
                    </a:tc>
                  </a:tr>
                  <a:tr h="596185"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400">
                              <a:effectLst/>
                            </a:rPr>
                            <a:t>12:4</a:t>
                          </a:r>
                          <a:endParaRPr lang="en-US" sz="2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400" dirty="0">
                              <a:effectLst/>
                            </a:rPr>
                            <a:t>3</a:t>
                          </a:r>
                          <a:endParaRPr lang="en-US" sz="24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400" dirty="0">
                              <a:effectLst/>
                            </a:rPr>
                            <a:t>0</a:t>
                          </a:r>
                          <a:endParaRPr lang="en-US" sz="24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4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596185"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400">
                              <a:effectLst/>
                            </a:rPr>
                            <a:t>3:4</a:t>
                          </a:r>
                          <a:endParaRPr lang="en-US" sz="2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400">
                              <a:effectLst/>
                            </a:rPr>
                            <a:t>0</a:t>
                          </a:r>
                          <a:endParaRPr lang="en-US" sz="2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400" dirty="0">
                              <a:effectLst/>
                            </a:rPr>
                            <a:t>3</a:t>
                          </a:r>
                          <a:endParaRPr lang="en-US" sz="24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4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856164">
                    <a:tc gridSpan="2"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400">
                              <a:effectLst/>
                            </a:rPr>
                            <a:t>Verificare</a:t>
                          </a:r>
                          <a:endParaRPr lang="en-US" sz="2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gridSpan="3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 rotWithShape="0">
                          <a:blip r:embed="rId2"/>
                          <a:stretch>
                            <a:fillRect l="-22283" t="-364539" r="-311" b="-1418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</a:tr>
                </a:tbl>
              </a:graphicData>
            </a:graphic>
          </p:graphicFrame>
        </mc:Fallback>
      </mc:AlternateContent>
      <p:sp>
        <p:nvSpPr>
          <p:cNvPr id="7" name="Down Arrow 6"/>
          <p:cNvSpPr/>
          <p:nvPr/>
        </p:nvSpPr>
        <p:spPr>
          <a:xfrm rot="10800000">
            <a:off x="4018736" y="3571356"/>
            <a:ext cx="227066" cy="167200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B6C1B-60F3-4925-BC81-13DFEB4A5D8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746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601" y="139700"/>
            <a:ext cx="10868024" cy="1752599"/>
          </a:xfrm>
        </p:spPr>
        <p:txBody>
          <a:bodyPr/>
          <a:lstStyle/>
          <a:p>
            <a:r>
              <a:rPr lang="ro-RO" dirty="0" smtClean="0"/>
              <a:t>CONVERSIA DIN BAZA 10 ÎN BAZELE 8 ȘI 16 PRIN </a:t>
            </a:r>
            <a:r>
              <a:rPr lang="ro-RO" b="1" dirty="0" smtClean="0">
                <a:solidFill>
                  <a:schemeClr val="bg2">
                    <a:lumMod val="50000"/>
                  </a:schemeClr>
                </a:solidFill>
              </a:rPr>
              <a:t>METODA ÎMPĂRȚIRILOR SUCCESIVE </a:t>
            </a:r>
            <a:endParaRPr lang="en-US" b="1" dirty="0">
              <a:solidFill>
                <a:schemeClr val="bg2">
                  <a:lumMod val="5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Content Placeholder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911827608"/>
                  </p:ext>
                </p:extLst>
              </p:nvPr>
            </p:nvGraphicFramePr>
            <p:xfrm>
              <a:off x="1275712" y="1743803"/>
              <a:ext cx="10151112" cy="2256857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800840"/>
                    <a:gridCol w="800840"/>
                    <a:gridCol w="800840"/>
                    <a:gridCol w="668502"/>
                    <a:gridCol w="7080090"/>
                  </a:tblGrid>
                  <a:tr h="223264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 dirty="0">
                              <a:effectLst/>
                            </a:rPr>
                            <a:t> </a:t>
                          </a:r>
                          <a:r>
                            <a:rPr lang="ro-RO" sz="2000" dirty="0" smtClean="0">
                              <a:effectLst/>
                            </a:rPr>
                            <a:t>48</a:t>
                          </a: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 dirty="0" smtClean="0">
                              <a:effectLst/>
                            </a:rPr>
                            <a:t>Câtul</a:t>
                          </a: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gridSpan="2"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 dirty="0">
                              <a:effectLst/>
                            </a:rPr>
                            <a:t>Restul</a:t>
                          </a: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 dirty="0">
                              <a:effectLst/>
                            </a:rPr>
                            <a:t> </a:t>
                          </a: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Rezultatul</a:t>
                          </a:r>
                          <a:endParaRPr lang="en-US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494068"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>
                              <a:effectLst/>
                            </a:rPr>
                            <a:t>48:8</a:t>
                          </a:r>
                          <a:endParaRPr lang="en-US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 dirty="0">
                              <a:effectLst/>
                            </a:rPr>
                            <a:t>6</a:t>
                          </a: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 dirty="0">
                              <a:effectLst/>
                            </a:rPr>
                            <a:t>0</a:t>
                          </a: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rowSpan="2"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rowSpan="2"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0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>
                                      <a:effectLst/>
                                      <a:latin typeface="Cambria Math" panose="02040503050406030204" pitchFamily="18" charset="0"/>
                                    </a:rPr>
                                    <m:t>48</m:t>
                                  </m:r>
                                </m:e>
                                <m:sub>
                                  <m:r>
                                    <a:rPr lang="en-US" sz="2000">
                                      <a:effectLst/>
                                      <a:latin typeface="Cambria Math" panose="02040503050406030204" pitchFamily="18" charset="0"/>
                                    </a:rPr>
                                    <m:t>(10)</m:t>
                                  </m:r>
                                </m:sub>
                              </m:sSub>
                              <m:r>
                                <a:rPr lang="en-US" sz="2000">
                                  <a:effectLst/>
                                  <a:latin typeface="Cambria Math" panose="02040503050406030204" pitchFamily="18" charset="0"/>
                                </a:rPr>
                                <m:t>= </m:t>
                              </m:r>
                              <m:sSub>
                                <m:sSubPr>
                                  <m:ctrlPr>
                                    <a:rPr lang="en-US" sz="20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>
                                      <a:effectLst/>
                                      <a:latin typeface="Cambria Math" panose="02040503050406030204" pitchFamily="18" charset="0"/>
                                    </a:rPr>
                                    <m:t>60</m:t>
                                  </m:r>
                                </m:e>
                                <m:sub>
                                  <m:r>
                                    <a:rPr lang="en-US" sz="2000">
                                      <a:effectLst/>
                                      <a:latin typeface="Cambria Math" panose="02040503050406030204" pitchFamily="18" charset="0"/>
                                    </a:rPr>
                                    <m:t>(8)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000" dirty="0">
                              <a:effectLst/>
                            </a:rPr>
                            <a:t> </a:t>
                          </a: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 dirty="0">
                              <a:effectLst/>
                            </a:rPr>
                            <a:t> </a:t>
                          </a: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450785"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>
                              <a:effectLst/>
                            </a:rPr>
                            <a:t>6:8</a:t>
                          </a:r>
                          <a:endParaRPr lang="en-US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>
                              <a:effectLst/>
                            </a:rPr>
                            <a:t>0</a:t>
                          </a:r>
                          <a:endParaRPr lang="en-US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 dirty="0">
                              <a:effectLst/>
                            </a:rPr>
                            <a:t>6</a:t>
                          </a: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610964">
                    <a:tc gridSpan="2"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>
                              <a:effectLst/>
                            </a:rPr>
                            <a:t>Verificare</a:t>
                          </a:r>
                          <a:endParaRPr lang="en-US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gridSpan="3"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20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ro-RO" sz="2000" b="0" i="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6</m:t>
                                    </m:r>
                                    <m:r>
                                      <a:rPr lang="ro-RO" sz="20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e>
                                  <m:sub>
                                    <m:r>
                                      <a:rPr lang="ro-RO" sz="20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ro-RO" sz="2000" b="0" i="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8</m:t>
                                    </m:r>
                                    <m:r>
                                      <a:rPr lang="ro-RO" sz="20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</m:sub>
                                </m:sSub>
                                <m:r>
                                  <a:rPr lang="ro-RO" sz="2000">
                                    <a:effectLst/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sz="20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ro-RO" sz="20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(0×</m:t>
                                    </m:r>
                                    <m:sSup>
                                      <m:sSupPr>
                                        <m:ctrlPr>
                                          <a:rPr lang="en-US" sz="20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ro-RO" sz="20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8</m:t>
                                        </m:r>
                                      </m:e>
                                      <m:sup>
                                        <m:r>
                                          <a:rPr lang="ro-RO" sz="20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sup>
                                    </m:sSup>
                                    <m:r>
                                      <a:rPr lang="ro-RO" sz="20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+6×</m:t>
                                    </m:r>
                                    <m:sSup>
                                      <m:sSupPr>
                                        <m:ctrlPr>
                                          <a:rPr lang="en-US" sz="20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ro-RO" sz="20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8</m:t>
                                        </m:r>
                                      </m:e>
                                      <m:sup>
                                        <m:r>
                                          <a:rPr lang="ro-RO" sz="20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sup>
                                    </m:sSup>
                                    <m:r>
                                      <a:rPr lang="ro-RO" sz="20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</m:e>
                                  <m:sub>
                                    <m:r>
                                      <a:rPr lang="ro-RO" sz="20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(10)</m:t>
                                    </m:r>
                                  </m:sub>
                                </m:sSub>
                                <m:r>
                                  <a:rPr lang="ro-RO" sz="2000">
                                    <a:effectLst/>
                                    <a:latin typeface="Cambria Math" panose="02040503050406030204" pitchFamily="18" charset="0"/>
                                  </a:rPr>
                                  <m:t>=0+48=48</m:t>
                                </m:r>
                              </m:oMath>
                            </m:oMathPara>
                          </a14:m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Content Placeholder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911827608"/>
                  </p:ext>
                </p:extLst>
              </p:nvPr>
            </p:nvGraphicFramePr>
            <p:xfrm>
              <a:off x="1275712" y="1743803"/>
              <a:ext cx="10151112" cy="2256857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800840"/>
                    <a:gridCol w="800840"/>
                    <a:gridCol w="800840"/>
                    <a:gridCol w="668502"/>
                    <a:gridCol w="7080090"/>
                  </a:tblGrid>
                  <a:tr h="701040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 dirty="0">
                              <a:effectLst/>
                            </a:rPr>
                            <a:t> </a:t>
                          </a:r>
                          <a:r>
                            <a:rPr lang="ro-RO" sz="2000" dirty="0" smtClean="0">
                              <a:effectLst/>
                            </a:rPr>
                            <a:t>48</a:t>
                          </a: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 dirty="0" smtClean="0">
                              <a:effectLst/>
                            </a:rPr>
                            <a:t>Câtul</a:t>
                          </a: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gridSpan="2"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 dirty="0">
                              <a:effectLst/>
                            </a:rPr>
                            <a:t>Restul</a:t>
                          </a: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 dirty="0">
                              <a:effectLst/>
                            </a:rPr>
                            <a:t> </a:t>
                          </a: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Rezultatul</a:t>
                          </a:r>
                          <a:endParaRPr lang="en-US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494068"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>
                              <a:effectLst/>
                            </a:rPr>
                            <a:t>48:8</a:t>
                          </a:r>
                          <a:endParaRPr lang="en-US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 dirty="0">
                              <a:effectLst/>
                            </a:rPr>
                            <a:t>6</a:t>
                          </a: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 dirty="0">
                              <a:effectLst/>
                            </a:rPr>
                            <a:t>0</a:t>
                          </a: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rowSpan="2"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row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 rotWithShape="0">
                          <a:blip r:embed="rId2"/>
                          <a:stretch>
                            <a:fillRect l="-43460" t="-79487" r="-344" b="-65385"/>
                          </a:stretch>
                        </a:blipFill>
                      </a:tcPr>
                    </a:tc>
                  </a:tr>
                  <a:tr h="450785"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>
                              <a:effectLst/>
                            </a:rPr>
                            <a:t>6:8</a:t>
                          </a:r>
                          <a:endParaRPr lang="en-US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>
                              <a:effectLst/>
                            </a:rPr>
                            <a:t>0</a:t>
                          </a:r>
                          <a:endParaRPr lang="en-US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 dirty="0">
                              <a:effectLst/>
                            </a:rPr>
                            <a:t>6</a:t>
                          </a: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610964">
                    <a:tc gridSpan="2"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>
                              <a:effectLst/>
                            </a:rPr>
                            <a:t>Verificare</a:t>
                          </a:r>
                          <a:endParaRPr lang="en-US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gridSpan="3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 rotWithShape="0">
                          <a:blip r:embed="rId2"/>
                          <a:stretch>
                            <a:fillRect l="-18817" t="-280000" r="-285" b="-2000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197805990"/>
                  </p:ext>
                </p:extLst>
              </p:nvPr>
            </p:nvGraphicFramePr>
            <p:xfrm>
              <a:off x="1301909" y="4213862"/>
              <a:ext cx="10150314" cy="2327751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792993"/>
                    <a:gridCol w="792993"/>
                    <a:gridCol w="792993"/>
                    <a:gridCol w="670396"/>
                    <a:gridCol w="7100939"/>
                  </a:tblGrid>
                  <a:tr h="471326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 dirty="0">
                              <a:effectLst/>
                            </a:rPr>
                            <a:t> </a:t>
                          </a:r>
                          <a:r>
                            <a:rPr lang="ro-RO" sz="2000" dirty="0" smtClean="0">
                              <a:effectLst/>
                            </a:rPr>
                            <a:t>48</a:t>
                          </a: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 dirty="0">
                              <a:effectLst/>
                            </a:rPr>
                            <a:t>Câtul</a:t>
                          </a: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gridSpan="2"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 dirty="0">
                              <a:effectLst/>
                            </a:rPr>
                            <a:t>Restul</a:t>
                          </a: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 dirty="0">
                              <a:effectLst/>
                            </a:rPr>
                            <a:t> </a:t>
                          </a: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Rezultatul</a:t>
                          </a:r>
                          <a:endParaRPr lang="en-US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516581"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 dirty="0">
                              <a:effectLst/>
                            </a:rPr>
                            <a:t>48:16</a:t>
                          </a: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 dirty="0">
                              <a:effectLst/>
                            </a:rPr>
                            <a:t>3</a:t>
                          </a: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 dirty="0">
                              <a:effectLst/>
                            </a:rPr>
                            <a:t>0</a:t>
                          </a: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rowSpan="2"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 dirty="0">
                              <a:effectLst/>
                            </a:rPr>
                            <a:t> </a:t>
                          </a: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rowSpan="2"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0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>
                                      <a:effectLst/>
                                      <a:latin typeface="Cambria Math" panose="02040503050406030204" pitchFamily="18" charset="0"/>
                                    </a:rPr>
                                    <m:t>48</m:t>
                                  </m:r>
                                </m:e>
                                <m:sub>
                                  <m:r>
                                    <a:rPr lang="en-US" sz="2000">
                                      <a:effectLst/>
                                      <a:latin typeface="Cambria Math" panose="02040503050406030204" pitchFamily="18" charset="0"/>
                                    </a:rPr>
                                    <m:t>(10)</m:t>
                                  </m:r>
                                </m:sub>
                              </m:sSub>
                              <m:r>
                                <a:rPr lang="en-US" sz="2000">
                                  <a:effectLst/>
                                  <a:latin typeface="Cambria Math" panose="02040503050406030204" pitchFamily="18" charset="0"/>
                                </a:rPr>
                                <m:t>= </m:t>
                              </m:r>
                              <m:sSub>
                                <m:sSubPr>
                                  <m:ctrlPr>
                                    <a:rPr lang="en-US" sz="20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>
                                      <a:effectLst/>
                                      <a:latin typeface="Cambria Math" panose="02040503050406030204" pitchFamily="18" charset="0"/>
                                    </a:rPr>
                                    <m:t>30</m:t>
                                  </m:r>
                                </m:e>
                                <m:sub>
                                  <m:r>
                                    <a:rPr lang="en-US" sz="2000">
                                      <a:effectLst/>
                                      <a:latin typeface="Cambria Math" panose="02040503050406030204" pitchFamily="18" charset="0"/>
                                    </a:rPr>
                                    <m:t>(16)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000" dirty="0">
                              <a:effectLst/>
                            </a:rPr>
                            <a:t> </a:t>
                          </a: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 dirty="0">
                              <a:effectLst/>
                            </a:rPr>
                            <a:t> </a:t>
                          </a: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471326"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>
                              <a:effectLst/>
                            </a:rPr>
                            <a:t>3:16</a:t>
                          </a:r>
                          <a:endParaRPr lang="en-US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>
                              <a:effectLst/>
                            </a:rPr>
                            <a:t>0</a:t>
                          </a:r>
                          <a:endParaRPr lang="en-US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 dirty="0">
                              <a:effectLst/>
                            </a:rPr>
                            <a:t>3</a:t>
                          </a: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638804">
                    <a:tc gridSpan="2"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>
                              <a:effectLst/>
                            </a:rPr>
                            <a:t>Verificare</a:t>
                          </a:r>
                          <a:endParaRPr lang="en-US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gridSpan="3"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20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ro-RO" sz="20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30</m:t>
                                    </m:r>
                                  </m:e>
                                  <m:sub>
                                    <m:r>
                                      <a:rPr lang="ro-RO" sz="20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ro-RO" sz="2000" b="0" i="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16</m:t>
                                    </m:r>
                                    <m:r>
                                      <a:rPr lang="ro-RO" sz="20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</m:sub>
                                </m:sSub>
                                <m:r>
                                  <a:rPr lang="ro-RO" sz="2000">
                                    <a:effectLst/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sz="20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ro-RO" sz="20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(0×</m:t>
                                    </m:r>
                                    <m:sSup>
                                      <m:sSupPr>
                                        <m:ctrlPr>
                                          <a:rPr lang="en-US" sz="20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ro-RO" sz="20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16</m:t>
                                        </m:r>
                                      </m:e>
                                      <m:sup>
                                        <m:r>
                                          <a:rPr lang="ro-RO" sz="20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sup>
                                    </m:sSup>
                                    <m:r>
                                      <a:rPr lang="ro-RO" sz="20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+3×</m:t>
                                    </m:r>
                                    <m:sSup>
                                      <m:sSupPr>
                                        <m:ctrlPr>
                                          <a:rPr lang="en-US" sz="20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ro-RO" sz="20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16</m:t>
                                        </m:r>
                                      </m:e>
                                      <m:sup>
                                        <m:r>
                                          <a:rPr lang="ro-RO" sz="20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sup>
                                    </m:sSup>
                                    <m:r>
                                      <a:rPr lang="ro-RO" sz="20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</m:e>
                                  <m:sub>
                                    <m:r>
                                      <a:rPr lang="ro-RO" sz="20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(10)</m:t>
                                    </m:r>
                                  </m:sub>
                                </m:sSub>
                                <m:r>
                                  <a:rPr lang="ro-RO" sz="2000">
                                    <a:effectLst/>
                                    <a:latin typeface="Cambria Math" panose="02040503050406030204" pitchFamily="18" charset="0"/>
                                  </a:rPr>
                                  <m:t>=0+48=48</m:t>
                                </m:r>
                              </m:oMath>
                            </m:oMathPara>
                          </a14:m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197805990"/>
                  </p:ext>
                </p:extLst>
              </p:nvPr>
            </p:nvGraphicFramePr>
            <p:xfrm>
              <a:off x="1301909" y="4213862"/>
              <a:ext cx="10150314" cy="2327751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792993"/>
                    <a:gridCol w="792993"/>
                    <a:gridCol w="792993"/>
                    <a:gridCol w="670396"/>
                    <a:gridCol w="7100939"/>
                  </a:tblGrid>
                  <a:tr h="701040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 dirty="0">
                              <a:effectLst/>
                            </a:rPr>
                            <a:t> </a:t>
                          </a:r>
                          <a:r>
                            <a:rPr lang="ro-RO" sz="2000" dirty="0" smtClean="0">
                              <a:effectLst/>
                            </a:rPr>
                            <a:t>48</a:t>
                          </a: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 dirty="0">
                              <a:effectLst/>
                            </a:rPr>
                            <a:t>Câtul</a:t>
                          </a: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gridSpan="2"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 dirty="0">
                              <a:effectLst/>
                            </a:rPr>
                            <a:t>Restul</a:t>
                          </a: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 dirty="0">
                              <a:effectLst/>
                            </a:rPr>
                            <a:t> </a:t>
                          </a: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Rezultatul</a:t>
                          </a:r>
                          <a:endParaRPr lang="en-US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516581"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 dirty="0">
                              <a:effectLst/>
                            </a:rPr>
                            <a:t>48:16</a:t>
                          </a: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 dirty="0">
                              <a:effectLst/>
                            </a:rPr>
                            <a:t>3</a:t>
                          </a: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 dirty="0">
                              <a:effectLst/>
                            </a:rPr>
                            <a:t>0</a:t>
                          </a: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rowSpan="2"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 dirty="0">
                              <a:effectLst/>
                            </a:rPr>
                            <a:t> </a:t>
                          </a: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row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 rotWithShape="0">
                          <a:blip r:embed="rId3"/>
                          <a:stretch>
                            <a:fillRect l="-43090" t="-76074" r="-343" b="-65644"/>
                          </a:stretch>
                        </a:blipFill>
                      </a:tcPr>
                    </a:tc>
                  </a:tr>
                  <a:tr h="471326"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>
                              <a:effectLst/>
                            </a:rPr>
                            <a:t>3:16</a:t>
                          </a:r>
                          <a:endParaRPr lang="en-US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>
                              <a:effectLst/>
                            </a:rPr>
                            <a:t>0</a:t>
                          </a:r>
                          <a:endParaRPr lang="en-US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 dirty="0">
                              <a:effectLst/>
                            </a:rPr>
                            <a:t>3</a:t>
                          </a: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638804">
                    <a:tc gridSpan="2"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2000">
                              <a:effectLst/>
                            </a:rPr>
                            <a:t>Verificare</a:t>
                          </a:r>
                          <a:endParaRPr lang="en-US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gridSpan="3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 rotWithShape="0">
                          <a:blip r:embed="rId3"/>
                          <a:stretch>
                            <a:fillRect l="-18563" t="-273333" r="-284" b="-1905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</a:tr>
                </a:tbl>
              </a:graphicData>
            </a:graphic>
          </p:graphicFrame>
        </mc:Fallback>
      </mc:AlternateContent>
      <p:sp>
        <p:nvSpPr>
          <p:cNvPr id="9" name="Down Arrow 8"/>
          <p:cNvSpPr/>
          <p:nvPr/>
        </p:nvSpPr>
        <p:spPr>
          <a:xfrm rot="10800000">
            <a:off x="3904709" y="5007008"/>
            <a:ext cx="209195" cy="82335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0" name="Down Arrow 9"/>
          <p:cNvSpPr/>
          <p:nvPr/>
        </p:nvSpPr>
        <p:spPr>
          <a:xfrm rot="10800000">
            <a:off x="3904710" y="2449568"/>
            <a:ext cx="209195" cy="82335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B6C1B-60F3-4925-BC81-13DFEB4A5D8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717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TC103457496[[fn=Parallax]]</Template>
  <TotalTime>259</TotalTime>
  <Words>1222</Words>
  <Application>Microsoft Office PowerPoint</Application>
  <PresentationFormat>Widescreen</PresentationFormat>
  <Paragraphs>369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Cambria Math</vt:lpstr>
      <vt:lpstr>Corbel</vt:lpstr>
      <vt:lpstr>Times New Roman</vt:lpstr>
      <vt:lpstr>Parallax</vt:lpstr>
      <vt:lpstr>SISTEME DE NUMERAȚIE POZIȚIONALE. APLICAȚII PENTRU REPREZENTAREA NUMERELOR NATURALE ÎN BAZELE 2, 4, 8, 10 ȘI 16.</vt:lpstr>
      <vt:lpstr>SISTEME DE NUMERAȚIE POZIȚIONALE. APLICAȚII PENTRU REPREZENTAREA NUMERELOR NATURALE ÎN BAZELE 2, 4, 8, 10 ȘI 16. </vt:lpstr>
      <vt:lpstr>SISTEME DE NUMERAȚIE</vt:lpstr>
      <vt:lpstr>SISTEME DE NUMERAȚIE</vt:lpstr>
      <vt:lpstr>SISTEME DE NUMERAȚIE</vt:lpstr>
      <vt:lpstr>SISTEME DE NUMERAȚIE</vt:lpstr>
      <vt:lpstr>CONVERSIA DIN BAZA 10 ÎN BAZA 2PRIN METODA ÎMPĂRȚIRILOR SUCCESIVE </vt:lpstr>
      <vt:lpstr>CONVERSIA DIN BAZA 10 ÎN BAZA 4 PRIN METODA ÎMPĂRȚIRILOR SUCCESIVE </vt:lpstr>
      <vt:lpstr>CONVERSIA DIN BAZA 10 ÎN BAZELE 8 ȘI 16 PRIN METODA ÎMPĂRȚIRILOR SUCCESIVE </vt:lpstr>
      <vt:lpstr>CONVERSIA DIN BAZA 10 ÎN BAZA 2 PRIN METODA SCĂDERII PUTERILOR LUI 2</vt:lpstr>
      <vt:lpstr>CONVERSIA DIN BAZA 10 ÎN BAZA 2 PRIN METODA SCĂDERII PUTERILOR LUI 2</vt:lpstr>
      <vt:lpstr>CORESPONDENȚA ÎNTRE BAZELE DE NUMERAȚIE 2 ȘI 4</vt:lpstr>
      <vt:lpstr>CORESPONDENȚA ÎNTRE BAZELE DE NUMERAȚIE 2 ȘI 8</vt:lpstr>
      <vt:lpstr>CORESPONDENȚA ÎNTRE BAZELE DE NUMERAȚIE 2 ȘI 16</vt:lpstr>
      <vt:lpstr>CORESPONDENȚA ÎNTRE BAZELE DE NUMERAȚIE 2 ȘI 16</vt:lpstr>
      <vt:lpstr>CONVERSIA ÎNTRE BAZELE DE NUMERAȚIE 2, 4, 8 ȘI 16</vt:lpstr>
      <vt:lpstr>ÎNTREBĂRI?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BAZELE PROGRAMĂRII CALCULATOARELOR</dc:title>
  <dc:creator>KarinaA</dc:creator>
  <cp:lastModifiedBy>KarinaA</cp:lastModifiedBy>
  <cp:revision>25</cp:revision>
  <dcterms:created xsi:type="dcterms:W3CDTF">2014-09-24T09:37:29Z</dcterms:created>
  <dcterms:modified xsi:type="dcterms:W3CDTF">2014-10-06T19:44:18Z</dcterms:modified>
</cp:coreProperties>
</file>